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  <p:sldMasterId id="2147483662" r:id="rId2"/>
  </p:sldMasterIdLst>
  <p:notesMasterIdLst>
    <p:notesMasterId r:id="rId28"/>
  </p:notesMasterIdLst>
  <p:handoutMasterIdLst>
    <p:handoutMasterId r:id="rId29"/>
  </p:handoutMasterIdLst>
  <p:sldIdLst>
    <p:sldId id="496" r:id="rId3"/>
    <p:sldId id="498" r:id="rId4"/>
    <p:sldId id="500" r:id="rId5"/>
    <p:sldId id="501" r:id="rId6"/>
    <p:sldId id="502" r:id="rId7"/>
    <p:sldId id="494" r:id="rId8"/>
    <p:sldId id="479" r:id="rId9"/>
    <p:sldId id="481" r:id="rId10"/>
    <p:sldId id="482" r:id="rId11"/>
    <p:sldId id="483" r:id="rId12"/>
    <p:sldId id="484" r:id="rId13"/>
    <p:sldId id="485" r:id="rId14"/>
    <p:sldId id="464" r:id="rId15"/>
    <p:sldId id="465" r:id="rId16"/>
    <p:sldId id="466" r:id="rId17"/>
    <p:sldId id="467" r:id="rId18"/>
    <p:sldId id="468" r:id="rId19"/>
    <p:sldId id="469" r:id="rId20"/>
    <p:sldId id="470" r:id="rId21"/>
    <p:sldId id="471" r:id="rId22"/>
    <p:sldId id="472" r:id="rId23"/>
    <p:sldId id="473" r:id="rId24"/>
    <p:sldId id="474" r:id="rId25"/>
    <p:sldId id="475" r:id="rId26"/>
    <p:sldId id="476" r:id="rId27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nambaziira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394" autoAdjust="0"/>
  </p:normalViewPr>
  <p:slideViewPr>
    <p:cSldViewPr>
      <p:cViewPr>
        <p:scale>
          <a:sx n="60" d="100"/>
          <a:sy n="60" d="100"/>
        </p:scale>
        <p:origin x="732" y="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09C575-1C02-452A-A2F2-D010697249F4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8BD5BC2-6E6E-416B-AD85-2884AD2A0755}">
      <dgm:prSet phldrT="[Text]"/>
      <dgm:spPr/>
      <dgm:t>
        <a:bodyPr/>
        <a:lstStyle/>
        <a:p>
          <a:r>
            <a:rPr lang="en-US" smtClean="0">
              <a:latin typeface="Bookman Old Style" panose="02050604050505020204" pitchFamily="18" charset="0"/>
              <a:cs typeface="+mn-cs"/>
            </a:rPr>
            <a:t>Established the  1991 Act of Parliament</a:t>
          </a:r>
          <a:endParaRPr lang="en-US"/>
        </a:p>
      </dgm:t>
    </dgm:pt>
    <dgm:pt modelId="{A92BF31F-C38B-411C-85D7-DA12F662F434}" type="parTrans" cxnId="{52271780-715E-4EBF-B3FE-F4F490D8C8EB}">
      <dgm:prSet/>
      <dgm:spPr/>
      <dgm:t>
        <a:bodyPr/>
        <a:lstStyle/>
        <a:p>
          <a:endParaRPr lang="en-US"/>
        </a:p>
      </dgm:t>
    </dgm:pt>
    <dgm:pt modelId="{9DD61509-6699-4416-B893-AEBD6B8A7B50}" type="sibTrans" cxnId="{52271780-715E-4EBF-B3FE-F4F490D8C8EB}">
      <dgm:prSet/>
      <dgm:spPr/>
      <dgm:t>
        <a:bodyPr/>
        <a:lstStyle/>
        <a:p>
          <a:endParaRPr lang="en-US"/>
        </a:p>
      </dgm:t>
    </dgm:pt>
    <dgm:pt modelId="{2B37232A-0777-484F-A6C4-EDE10C4AC412}">
      <dgm:prSet phldrT="[Text]" phldr="1"/>
      <dgm:spPr/>
      <dgm:t>
        <a:bodyPr/>
        <a:lstStyle/>
        <a:p>
          <a:endParaRPr lang="en-US"/>
        </a:p>
      </dgm:t>
    </dgm:pt>
    <dgm:pt modelId="{324C12CC-8140-459A-9DEE-D20A6CE06591}" type="parTrans" cxnId="{EAFACF2A-C920-421C-95D7-01CA37CC2EC9}">
      <dgm:prSet/>
      <dgm:spPr/>
      <dgm:t>
        <a:bodyPr/>
        <a:lstStyle/>
        <a:p>
          <a:endParaRPr lang="en-US"/>
        </a:p>
      </dgm:t>
    </dgm:pt>
    <dgm:pt modelId="{E6E1BB62-658D-4037-BBFF-23B2C2C5656E}" type="sibTrans" cxnId="{EAFACF2A-C920-421C-95D7-01CA37CC2EC9}">
      <dgm:prSet/>
      <dgm:spPr/>
      <dgm:t>
        <a:bodyPr/>
        <a:lstStyle/>
        <a:p>
          <a:endParaRPr lang="en-US"/>
        </a:p>
      </dgm:t>
    </dgm:pt>
    <dgm:pt modelId="{D1C0E76F-ACCC-4885-89B3-BCF724C294F8}">
      <dgm:prSet phldrT="[Text]" phldr="1"/>
      <dgm:spPr/>
      <dgm:t>
        <a:bodyPr/>
        <a:lstStyle/>
        <a:p>
          <a:endParaRPr lang="en-US"/>
        </a:p>
      </dgm:t>
    </dgm:pt>
    <dgm:pt modelId="{F88AA9A9-5654-4851-A0E8-122A3D2C2B34}" type="parTrans" cxnId="{729FB62A-FB6F-45F2-93BE-26C34849E531}">
      <dgm:prSet/>
      <dgm:spPr/>
      <dgm:t>
        <a:bodyPr/>
        <a:lstStyle/>
        <a:p>
          <a:endParaRPr lang="en-US"/>
        </a:p>
      </dgm:t>
    </dgm:pt>
    <dgm:pt modelId="{4A5954D5-C31E-4780-B903-EA18C5206AB9}" type="sibTrans" cxnId="{729FB62A-FB6F-45F2-93BE-26C34849E531}">
      <dgm:prSet/>
      <dgm:spPr/>
      <dgm:t>
        <a:bodyPr/>
        <a:lstStyle/>
        <a:p>
          <a:endParaRPr lang="en-US"/>
        </a:p>
      </dgm:t>
    </dgm:pt>
    <dgm:pt modelId="{35C00888-AD58-42FE-AAE4-68C67F974033}">
      <dgm:prSet phldrT="[Text]" phldr="1"/>
      <dgm:spPr/>
      <dgm:t>
        <a:bodyPr/>
        <a:lstStyle/>
        <a:p>
          <a:endParaRPr lang="en-US"/>
        </a:p>
      </dgm:t>
    </dgm:pt>
    <dgm:pt modelId="{569DC0A4-2DF2-4949-94F6-CFB9748E752D}" type="parTrans" cxnId="{35C30C76-3B9F-48C1-A65A-1567860F352E}">
      <dgm:prSet/>
      <dgm:spPr/>
      <dgm:t>
        <a:bodyPr/>
        <a:lstStyle/>
        <a:p>
          <a:endParaRPr lang="en-US"/>
        </a:p>
      </dgm:t>
    </dgm:pt>
    <dgm:pt modelId="{31F096B2-4B20-4DD7-8B1E-2F05B834E853}" type="sibTrans" cxnId="{35C30C76-3B9F-48C1-A65A-1567860F352E}">
      <dgm:prSet/>
      <dgm:spPr/>
      <dgm:t>
        <a:bodyPr/>
        <a:lstStyle/>
        <a:p>
          <a:endParaRPr lang="en-US"/>
        </a:p>
      </dgm:t>
    </dgm:pt>
    <dgm:pt modelId="{3A4AC948-7610-453E-B655-9513428215CD}">
      <dgm:prSet/>
      <dgm:spPr/>
      <dgm:t>
        <a:bodyPr/>
        <a:lstStyle/>
        <a:p>
          <a:r>
            <a:rPr lang="en-US" smtClean="0">
              <a:latin typeface="Bookman Old Style" panose="02050604050505020204" pitchFamily="18" charset="0"/>
              <a:cs typeface="+mn-cs"/>
            </a:rPr>
            <a:t>To Assess, Collect and Account taxes</a:t>
          </a:r>
          <a:endParaRPr lang="en-US" dirty="0">
            <a:latin typeface="Bookman Old Style" panose="02050604050505020204" pitchFamily="18" charset="0"/>
            <a:cs typeface="+mn-cs"/>
          </a:endParaRPr>
        </a:p>
      </dgm:t>
    </dgm:pt>
    <dgm:pt modelId="{83F264AE-B041-4D00-AD24-D4B0891787D8}" type="parTrans" cxnId="{155DDD6A-FB5C-4F83-A36F-A5B754FC6A99}">
      <dgm:prSet/>
      <dgm:spPr/>
      <dgm:t>
        <a:bodyPr/>
        <a:lstStyle/>
        <a:p>
          <a:endParaRPr lang="en-US"/>
        </a:p>
      </dgm:t>
    </dgm:pt>
    <dgm:pt modelId="{25BFC482-A454-4C7F-AB61-24E6376A38F8}" type="sibTrans" cxnId="{155DDD6A-FB5C-4F83-A36F-A5B754FC6A99}">
      <dgm:prSet/>
      <dgm:spPr/>
      <dgm:t>
        <a:bodyPr/>
        <a:lstStyle/>
        <a:p>
          <a:endParaRPr lang="en-US"/>
        </a:p>
      </dgm:t>
    </dgm:pt>
    <dgm:pt modelId="{837F5183-5B96-40BC-9493-3CA82F92A1ED}">
      <dgm:prSet/>
      <dgm:spPr/>
      <dgm:t>
        <a:bodyPr/>
        <a:lstStyle/>
        <a:p>
          <a:r>
            <a:rPr lang="en-US" smtClean="0">
              <a:latin typeface="Bookman Old Style" panose="02050604050505020204" pitchFamily="18" charset="0"/>
              <a:cs typeface="+mn-cs"/>
            </a:rPr>
            <a:t>Advise government on  tax policy.</a:t>
          </a:r>
          <a:endParaRPr lang="en-US" dirty="0">
            <a:latin typeface="Bookman Old Style" panose="02050604050505020204" pitchFamily="18" charset="0"/>
            <a:cs typeface="+mn-cs"/>
          </a:endParaRPr>
        </a:p>
      </dgm:t>
    </dgm:pt>
    <dgm:pt modelId="{0AB4AEAC-BDB9-4D88-8E29-966A2E87B4A7}" type="parTrans" cxnId="{EEB70DAA-B5A7-4962-BDEF-663057E808A2}">
      <dgm:prSet/>
      <dgm:spPr/>
      <dgm:t>
        <a:bodyPr/>
        <a:lstStyle/>
        <a:p>
          <a:endParaRPr lang="en-US"/>
        </a:p>
      </dgm:t>
    </dgm:pt>
    <dgm:pt modelId="{EF11CAC7-A7D8-4EF7-B810-6ED552D7C30E}" type="sibTrans" cxnId="{EEB70DAA-B5A7-4962-BDEF-663057E808A2}">
      <dgm:prSet/>
      <dgm:spPr/>
      <dgm:t>
        <a:bodyPr/>
        <a:lstStyle/>
        <a:p>
          <a:endParaRPr lang="en-US"/>
        </a:p>
      </dgm:t>
    </dgm:pt>
    <dgm:pt modelId="{6D488673-8E21-4A9E-8577-2D29FDD6A99E}">
      <dgm:prSet/>
      <dgm:spPr/>
      <dgm:t>
        <a:bodyPr/>
        <a:lstStyle/>
        <a:p>
          <a:r>
            <a:rPr lang="en-US" smtClean="0">
              <a:latin typeface="Bookman Old Style" panose="02050604050505020204" pitchFamily="18" charset="0"/>
              <a:cs typeface="+mn-cs"/>
            </a:rPr>
            <a:t>Administer and enforce tax laws</a:t>
          </a:r>
          <a:endParaRPr lang="en-US" dirty="0">
            <a:latin typeface="Bookman Old Style" panose="02050604050505020204" pitchFamily="18" charset="0"/>
            <a:cs typeface="+mn-cs"/>
          </a:endParaRPr>
        </a:p>
      </dgm:t>
    </dgm:pt>
    <dgm:pt modelId="{E594DD10-8FCD-41F0-AE92-845E94FBD0B0}" type="parTrans" cxnId="{7C800776-78AF-462B-8D84-D9BEDF5FD4D1}">
      <dgm:prSet/>
      <dgm:spPr/>
      <dgm:t>
        <a:bodyPr/>
        <a:lstStyle/>
        <a:p>
          <a:endParaRPr lang="en-US"/>
        </a:p>
      </dgm:t>
    </dgm:pt>
    <dgm:pt modelId="{ED52F359-98E5-46A9-BC7E-7291A429196F}" type="sibTrans" cxnId="{7C800776-78AF-462B-8D84-D9BEDF5FD4D1}">
      <dgm:prSet/>
      <dgm:spPr/>
      <dgm:t>
        <a:bodyPr/>
        <a:lstStyle/>
        <a:p>
          <a:endParaRPr lang="en-US"/>
        </a:p>
      </dgm:t>
    </dgm:pt>
    <dgm:pt modelId="{89A33658-DA8C-4A38-990B-ADF3B513BBE4}" type="pres">
      <dgm:prSet presAssocID="{BA09C575-1C02-452A-A2F2-D010697249F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3F88A4-7BBC-4D80-AADC-8050EBA82825}" type="pres">
      <dgm:prSet presAssocID="{BA09C575-1C02-452A-A2F2-D010697249F4}" presName="diamond" presStyleLbl="bgShp" presStyleIdx="0" presStyleCnt="1"/>
      <dgm:spPr/>
    </dgm:pt>
    <dgm:pt modelId="{A7835B02-5B60-4EEA-871A-2ED8CEDB60E4}" type="pres">
      <dgm:prSet presAssocID="{BA09C575-1C02-452A-A2F2-D010697249F4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85067-3F54-4B37-8E03-C7DCBDF114CF}" type="pres">
      <dgm:prSet presAssocID="{BA09C575-1C02-452A-A2F2-D010697249F4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02A968-6F3E-44FF-9E9A-AEF45C5A73FF}" type="pres">
      <dgm:prSet presAssocID="{BA09C575-1C02-452A-A2F2-D010697249F4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20909F-D916-4FE8-BC52-E1A84B14AAE4}" type="pres">
      <dgm:prSet presAssocID="{BA09C575-1C02-452A-A2F2-D010697249F4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FACF2A-C920-421C-95D7-01CA37CC2EC9}" srcId="{BA09C575-1C02-452A-A2F2-D010697249F4}" destId="{2B37232A-0777-484F-A6C4-EDE10C4AC412}" srcOrd="4" destOrd="0" parTransId="{324C12CC-8140-459A-9DEE-D20A6CE06591}" sibTransId="{E6E1BB62-658D-4037-BBFF-23B2C2C5656E}"/>
    <dgm:cxn modelId="{EEB70DAA-B5A7-4962-BDEF-663057E808A2}" srcId="{BA09C575-1C02-452A-A2F2-D010697249F4}" destId="{837F5183-5B96-40BC-9493-3CA82F92A1ED}" srcOrd="2" destOrd="0" parTransId="{0AB4AEAC-BDB9-4D88-8E29-966A2E87B4A7}" sibTransId="{EF11CAC7-A7D8-4EF7-B810-6ED552D7C30E}"/>
    <dgm:cxn modelId="{729FB62A-FB6F-45F2-93BE-26C34849E531}" srcId="{BA09C575-1C02-452A-A2F2-D010697249F4}" destId="{D1C0E76F-ACCC-4885-89B3-BCF724C294F8}" srcOrd="5" destOrd="0" parTransId="{F88AA9A9-5654-4851-A0E8-122A3D2C2B34}" sibTransId="{4A5954D5-C31E-4780-B903-EA18C5206AB9}"/>
    <dgm:cxn modelId="{873A7BF0-0884-44F1-9A51-893E45A83A42}" type="presOf" srcId="{6D488673-8E21-4A9E-8577-2D29FDD6A99E}" destId="{7020909F-D916-4FE8-BC52-E1A84B14AAE4}" srcOrd="0" destOrd="0" presId="urn:microsoft.com/office/officeart/2005/8/layout/matrix3"/>
    <dgm:cxn modelId="{D2A40C45-B36D-4D74-ACF2-1D745D9E365F}" type="presOf" srcId="{C8BD5BC2-6E6E-416B-AD85-2884AD2A0755}" destId="{A7835B02-5B60-4EEA-871A-2ED8CEDB60E4}" srcOrd="0" destOrd="0" presId="urn:microsoft.com/office/officeart/2005/8/layout/matrix3"/>
    <dgm:cxn modelId="{7C800776-78AF-462B-8D84-D9BEDF5FD4D1}" srcId="{BA09C575-1C02-452A-A2F2-D010697249F4}" destId="{6D488673-8E21-4A9E-8577-2D29FDD6A99E}" srcOrd="3" destOrd="0" parTransId="{E594DD10-8FCD-41F0-AE92-845E94FBD0B0}" sibTransId="{ED52F359-98E5-46A9-BC7E-7291A429196F}"/>
    <dgm:cxn modelId="{52271780-715E-4EBF-B3FE-F4F490D8C8EB}" srcId="{BA09C575-1C02-452A-A2F2-D010697249F4}" destId="{C8BD5BC2-6E6E-416B-AD85-2884AD2A0755}" srcOrd="0" destOrd="0" parTransId="{A92BF31F-C38B-411C-85D7-DA12F662F434}" sibTransId="{9DD61509-6699-4416-B893-AEBD6B8A7B50}"/>
    <dgm:cxn modelId="{6C1155A8-493F-4335-AE63-32EA0A8F892F}" type="presOf" srcId="{3A4AC948-7610-453E-B655-9513428215CD}" destId="{4A985067-3F54-4B37-8E03-C7DCBDF114CF}" srcOrd="0" destOrd="0" presId="urn:microsoft.com/office/officeart/2005/8/layout/matrix3"/>
    <dgm:cxn modelId="{35C30C76-3B9F-48C1-A65A-1567860F352E}" srcId="{BA09C575-1C02-452A-A2F2-D010697249F4}" destId="{35C00888-AD58-42FE-AAE4-68C67F974033}" srcOrd="6" destOrd="0" parTransId="{569DC0A4-2DF2-4949-94F6-CFB9748E752D}" sibTransId="{31F096B2-4B20-4DD7-8B1E-2F05B834E853}"/>
    <dgm:cxn modelId="{74257D9E-B041-42A7-9EB1-0F6FF65DC59C}" type="presOf" srcId="{837F5183-5B96-40BC-9493-3CA82F92A1ED}" destId="{4202A968-6F3E-44FF-9E9A-AEF45C5A73FF}" srcOrd="0" destOrd="0" presId="urn:microsoft.com/office/officeart/2005/8/layout/matrix3"/>
    <dgm:cxn modelId="{BD70D8ED-5312-47D9-8F4E-330EBBAD0F99}" type="presOf" srcId="{BA09C575-1C02-452A-A2F2-D010697249F4}" destId="{89A33658-DA8C-4A38-990B-ADF3B513BBE4}" srcOrd="0" destOrd="0" presId="urn:microsoft.com/office/officeart/2005/8/layout/matrix3"/>
    <dgm:cxn modelId="{155DDD6A-FB5C-4F83-A36F-A5B754FC6A99}" srcId="{BA09C575-1C02-452A-A2F2-D010697249F4}" destId="{3A4AC948-7610-453E-B655-9513428215CD}" srcOrd="1" destOrd="0" parTransId="{83F264AE-B041-4D00-AD24-D4B0891787D8}" sibTransId="{25BFC482-A454-4C7F-AB61-24E6376A38F8}"/>
    <dgm:cxn modelId="{28963CAE-BA70-4F57-8BE1-A365DBEACCEB}" type="presParOf" srcId="{89A33658-DA8C-4A38-990B-ADF3B513BBE4}" destId="{E73F88A4-7BBC-4D80-AADC-8050EBA82825}" srcOrd="0" destOrd="0" presId="urn:microsoft.com/office/officeart/2005/8/layout/matrix3"/>
    <dgm:cxn modelId="{B0B0A39B-74B3-408C-BD74-69352889D487}" type="presParOf" srcId="{89A33658-DA8C-4A38-990B-ADF3B513BBE4}" destId="{A7835B02-5B60-4EEA-871A-2ED8CEDB60E4}" srcOrd="1" destOrd="0" presId="urn:microsoft.com/office/officeart/2005/8/layout/matrix3"/>
    <dgm:cxn modelId="{A61ADC40-5FA1-475E-89E9-4E8047E1D86B}" type="presParOf" srcId="{89A33658-DA8C-4A38-990B-ADF3B513BBE4}" destId="{4A985067-3F54-4B37-8E03-C7DCBDF114CF}" srcOrd="2" destOrd="0" presId="urn:microsoft.com/office/officeart/2005/8/layout/matrix3"/>
    <dgm:cxn modelId="{C935A1CF-1014-4D22-A86B-B91803F5AB1B}" type="presParOf" srcId="{89A33658-DA8C-4A38-990B-ADF3B513BBE4}" destId="{4202A968-6F3E-44FF-9E9A-AEF45C5A73FF}" srcOrd="3" destOrd="0" presId="urn:microsoft.com/office/officeart/2005/8/layout/matrix3"/>
    <dgm:cxn modelId="{A778D413-65FF-4E81-86CD-E57CEDEE5831}" type="presParOf" srcId="{89A33658-DA8C-4A38-990B-ADF3B513BBE4}" destId="{7020909F-D916-4FE8-BC52-E1A84B14AAE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DE6ABC-52E3-4446-890D-E1396EDA7CA9}" type="doc">
      <dgm:prSet loTypeId="urn:microsoft.com/office/officeart/2008/layout/PictureStrip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912BF11-9E09-4C58-ACB5-758D6A7A4DE4}">
      <dgm:prSet phldrT="[Text]"/>
      <dgm:spPr/>
      <dgm:t>
        <a:bodyPr/>
        <a:lstStyle/>
        <a:p>
          <a:r>
            <a:rPr lang="en-US" dirty="0" smtClean="0">
              <a:latin typeface="Bookman Old Style" panose="02050604050505020204" pitchFamily="18" charset="0"/>
            </a:rPr>
            <a:t>Timely registration for taxes</a:t>
          </a:r>
          <a:endParaRPr lang="en-US" dirty="0">
            <a:latin typeface="Bookman Old Style" panose="02050604050505020204" pitchFamily="18" charset="0"/>
          </a:endParaRPr>
        </a:p>
      </dgm:t>
    </dgm:pt>
    <dgm:pt modelId="{3D19FD2B-E279-438D-995D-6263BCD0F8E5}" type="parTrans" cxnId="{06414FC1-9AE6-4349-B308-4543707D68A1}">
      <dgm:prSet/>
      <dgm:spPr/>
      <dgm:t>
        <a:bodyPr/>
        <a:lstStyle/>
        <a:p>
          <a:endParaRPr lang="en-US"/>
        </a:p>
      </dgm:t>
    </dgm:pt>
    <dgm:pt modelId="{056B345A-4DFA-4F6D-8F3B-C76689510298}" type="sibTrans" cxnId="{06414FC1-9AE6-4349-B308-4543707D68A1}">
      <dgm:prSet/>
      <dgm:spPr/>
      <dgm:t>
        <a:bodyPr/>
        <a:lstStyle/>
        <a:p>
          <a:endParaRPr lang="en-US"/>
        </a:p>
      </dgm:t>
    </dgm:pt>
    <dgm:pt modelId="{FEAF06B0-6583-440B-815D-C4103F59187C}">
      <dgm:prSet/>
      <dgm:spPr/>
      <dgm:t>
        <a:bodyPr/>
        <a:lstStyle/>
        <a:p>
          <a:r>
            <a:rPr lang="en-GB" altLang="en-US" dirty="0" smtClean="0">
              <a:latin typeface="Bookman Old Style" panose="02050604050505020204" pitchFamily="18" charset="0"/>
            </a:rPr>
            <a:t>Prepare and keep proper records</a:t>
          </a:r>
          <a:endParaRPr lang="en-GB" altLang="en-US" dirty="0">
            <a:latin typeface="Bookman Old Style" panose="02050604050505020204" pitchFamily="18" charset="0"/>
          </a:endParaRPr>
        </a:p>
      </dgm:t>
    </dgm:pt>
    <dgm:pt modelId="{7DE97E22-1F51-45EB-BCD0-980965365EE8}" type="parTrans" cxnId="{243106A0-FF61-4A8D-AAED-2708008D702C}">
      <dgm:prSet/>
      <dgm:spPr/>
      <dgm:t>
        <a:bodyPr/>
        <a:lstStyle/>
        <a:p>
          <a:endParaRPr lang="en-US"/>
        </a:p>
      </dgm:t>
    </dgm:pt>
    <dgm:pt modelId="{6C92B86D-859D-41E6-977F-090791DB37F0}" type="sibTrans" cxnId="{243106A0-FF61-4A8D-AAED-2708008D702C}">
      <dgm:prSet/>
      <dgm:spPr/>
      <dgm:t>
        <a:bodyPr/>
        <a:lstStyle/>
        <a:p>
          <a:endParaRPr lang="en-US"/>
        </a:p>
      </dgm:t>
    </dgm:pt>
    <dgm:pt modelId="{E104520F-2ED1-4607-B345-0C26ECBAB3A5}">
      <dgm:prSet/>
      <dgm:spPr/>
      <dgm:t>
        <a:bodyPr/>
        <a:lstStyle/>
        <a:p>
          <a:r>
            <a:rPr lang="en-GB" altLang="en-US" dirty="0" smtClean="0">
              <a:latin typeface="Bookman Old Style" panose="02050604050505020204" pitchFamily="18" charset="0"/>
            </a:rPr>
            <a:t>Keep up-to-date with any new tax provisions</a:t>
          </a:r>
        </a:p>
      </dgm:t>
    </dgm:pt>
    <dgm:pt modelId="{DD07E005-4F5D-402C-805B-28686801F6A0}" type="parTrans" cxnId="{386FB144-C80D-40ED-98B3-894B58D5E6CC}">
      <dgm:prSet/>
      <dgm:spPr/>
      <dgm:t>
        <a:bodyPr/>
        <a:lstStyle/>
        <a:p>
          <a:endParaRPr lang="en-US"/>
        </a:p>
      </dgm:t>
    </dgm:pt>
    <dgm:pt modelId="{8A3EF8AC-BC8B-4628-8F88-8D971147DD64}" type="sibTrans" cxnId="{386FB144-C80D-40ED-98B3-894B58D5E6CC}">
      <dgm:prSet/>
      <dgm:spPr/>
      <dgm:t>
        <a:bodyPr/>
        <a:lstStyle/>
        <a:p>
          <a:endParaRPr lang="en-US"/>
        </a:p>
      </dgm:t>
    </dgm:pt>
    <dgm:pt modelId="{8F330294-13F0-4865-9159-555A235EBEA5}">
      <dgm:prSet/>
      <dgm:spPr/>
      <dgm:t>
        <a:bodyPr/>
        <a:lstStyle/>
        <a:p>
          <a:r>
            <a:rPr lang="en-GB" altLang="en-US" dirty="0" smtClean="0">
              <a:latin typeface="Bookman Old Style" panose="02050604050505020204" pitchFamily="18" charset="0"/>
            </a:rPr>
            <a:t>Make correct, timely declarations and tax payments</a:t>
          </a:r>
        </a:p>
      </dgm:t>
    </dgm:pt>
    <dgm:pt modelId="{58BEBA2D-374F-4E2D-B469-7105B845FFDB}" type="parTrans" cxnId="{37EEB61F-365E-4BBF-9ABE-26639FB5E609}">
      <dgm:prSet/>
      <dgm:spPr/>
      <dgm:t>
        <a:bodyPr/>
        <a:lstStyle/>
        <a:p>
          <a:endParaRPr lang="en-US"/>
        </a:p>
      </dgm:t>
    </dgm:pt>
    <dgm:pt modelId="{6836B907-A83C-4C93-9FB0-0B90464B6628}" type="sibTrans" cxnId="{37EEB61F-365E-4BBF-9ABE-26639FB5E609}">
      <dgm:prSet/>
      <dgm:spPr/>
      <dgm:t>
        <a:bodyPr/>
        <a:lstStyle/>
        <a:p>
          <a:endParaRPr lang="en-US"/>
        </a:p>
      </dgm:t>
    </dgm:pt>
    <dgm:pt modelId="{E55D765D-0DE1-45F5-980D-9B140FA1DCC0}">
      <dgm:prSet/>
      <dgm:spPr/>
      <dgm:t>
        <a:bodyPr/>
        <a:lstStyle/>
        <a:p>
          <a:r>
            <a:rPr lang="en-GB" altLang="en-US" dirty="0" smtClean="0">
              <a:latin typeface="Bookman Old Style" panose="02050604050505020204" pitchFamily="18" charset="0"/>
            </a:rPr>
            <a:t>Seek guidance from URA through any of the channels</a:t>
          </a:r>
        </a:p>
      </dgm:t>
    </dgm:pt>
    <dgm:pt modelId="{BAD6D317-D7FD-47B9-868B-AAA90B66E561}" type="parTrans" cxnId="{F53822A3-B3F4-431C-AE5E-A3A328E953E3}">
      <dgm:prSet/>
      <dgm:spPr/>
      <dgm:t>
        <a:bodyPr/>
        <a:lstStyle/>
        <a:p>
          <a:endParaRPr lang="en-US"/>
        </a:p>
      </dgm:t>
    </dgm:pt>
    <dgm:pt modelId="{EDE7A385-1259-4571-BF2C-14481FDF9CA4}" type="sibTrans" cxnId="{F53822A3-B3F4-431C-AE5E-A3A328E953E3}">
      <dgm:prSet/>
      <dgm:spPr/>
      <dgm:t>
        <a:bodyPr/>
        <a:lstStyle/>
        <a:p>
          <a:endParaRPr lang="en-US"/>
        </a:p>
      </dgm:t>
    </dgm:pt>
    <dgm:pt modelId="{52E96DBF-59BB-41F2-AAD9-CE7F5029520D}" type="pres">
      <dgm:prSet presAssocID="{C1DE6ABC-52E3-4446-890D-E1396EDA7CA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DC4E2C-C098-4D20-A5AE-1DE4F5528275}" type="pres">
      <dgm:prSet presAssocID="{8912BF11-9E09-4C58-ACB5-758D6A7A4DE4}" presName="composite" presStyleCnt="0"/>
      <dgm:spPr/>
    </dgm:pt>
    <dgm:pt modelId="{7E0589A5-B7DD-4346-904F-16D475DCF9A9}" type="pres">
      <dgm:prSet presAssocID="{8912BF11-9E09-4C58-ACB5-758D6A7A4DE4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1834DD-EAD8-4F17-A517-AD4E2E2DEE8A}" type="pres">
      <dgm:prSet presAssocID="{8912BF11-9E09-4C58-ACB5-758D6A7A4DE4}" presName="rect2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42162D33-5143-4273-9AF2-2565E09D1BB8}" type="pres">
      <dgm:prSet presAssocID="{056B345A-4DFA-4F6D-8F3B-C76689510298}" presName="sibTrans" presStyleCnt="0"/>
      <dgm:spPr/>
    </dgm:pt>
    <dgm:pt modelId="{C166C0D6-94F6-4600-B7C8-F81805C3EE1A}" type="pres">
      <dgm:prSet presAssocID="{FEAF06B0-6583-440B-815D-C4103F59187C}" presName="composite" presStyleCnt="0"/>
      <dgm:spPr/>
    </dgm:pt>
    <dgm:pt modelId="{41154C8C-587A-4CAE-ABFD-6BFFC54FE10A}" type="pres">
      <dgm:prSet presAssocID="{FEAF06B0-6583-440B-815D-C4103F59187C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9DF9DF-DB0E-4E06-8DEA-95E968875ECA}" type="pres">
      <dgm:prSet presAssocID="{FEAF06B0-6583-440B-815D-C4103F59187C}" presName="rect2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  <dgm:t>
        <a:bodyPr/>
        <a:lstStyle/>
        <a:p>
          <a:endParaRPr lang="en-US"/>
        </a:p>
      </dgm:t>
    </dgm:pt>
    <dgm:pt modelId="{C3C658AB-6CDF-4C03-9A92-2147680DAE3A}" type="pres">
      <dgm:prSet presAssocID="{6C92B86D-859D-41E6-977F-090791DB37F0}" presName="sibTrans" presStyleCnt="0"/>
      <dgm:spPr/>
    </dgm:pt>
    <dgm:pt modelId="{1E3BBFDD-3653-4DA2-BB8E-D278C96E7A0C}" type="pres">
      <dgm:prSet presAssocID="{E104520F-2ED1-4607-B345-0C26ECBAB3A5}" presName="composite" presStyleCnt="0"/>
      <dgm:spPr/>
    </dgm:pt>
    <dgm:pt modelId="{BA787465-1032-461E-A801-3CAAAA02B139}" type="pres">
      <dgm:prSet presAssocID="{E104520F-2ED1-4607-B345-0C26ECBAB3A5}" presName="rect1" presStyleLbl="trAlignAcc1" presStyleIdx="2" presStyleCnt="5" custLinFactX="10920" custLinFactNeighborX="100000" custLinFactNeighborY="98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A0614-B416-4132-8156-1F4ED0161429}" type="pres">
      <dgm:prSet presAssocID="{E104520F-2ED1-4607-B345-0C26ECBAB3A5}" presName="rect2" presStyleLbl="fgImgPlace1" presStyleIdx="2" presStyleCnt="5" custLinFactX="207064" custLinFactNeighborX="300000" custLinFactNeighborY="938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FA58D71C-D866-46A8-955C-567B60AF4CFC}" type="pres">
      <dgm:prSet presAssocID="{8A3EF8AC-BC8B-4628-8F88-8D971147DD64}" presName="sibTrans" presStyleCnt="0"/>
      <dgm:spPr/>
    </dgm:pt>
    <dgm:pt modelId="{44186A6A-8E5F-40B4-83D8-54939882FA83}" type="pres">
      <dgm:prSet presAssocID="{8F330294-13F0-4865-9159-555A235EBEA5}" presName="composite" presStyleCnt="0"/>
      <dgm:spPr/>
    </dgm:pt>
    <dgm:pt modelId="{F98BDAB4-3CB6-4669-81D0-5952568606EF}" type="pres">
      <dgm:prSet presAssocID="{8F330294-13F0-4865-9159-555A235EBEA5}" presName="rect1" presStyleLbl="trAlignAcc1" presStyleIdx="3" presStyleCnt="5" custLinFactX="-12680" custLinFactNeighborX="-100000" custLinFactNeighborY="72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D0BDCC-6E1E-492A-B9A4-37CD342C9490}" type="pres">
      <dgm:prSet presAssocID="{8F330294-13F0-4865-9159-555A235EBEA5}" presName="rect2" presStyleLbl="fgImgPlace1" presStyleIdx="3" presStyleCnt="5" custLinFactX="-201851" custLinFactNeighborX="-300000" custLinFactNeighborY="6909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  <dgm:t>
        <a:bodyPr/>
        <a:lstStyle/>
        <a:p>
          <a:endParaRPr lang="en-US"/>
        </a:p>
      </dgm:t>
    </dgm:pt>
    <dgm:pt modelId="{E53E9D57-180A-4C28-8527-D97464BB9DE4}" type="pres">
      <dgm:prSet presAssocID="{6836B907-A83C-4C93-9FB0-0B90464B6628}" presName="sibTrans" presStyleCnt="0"/>
      <dgm:spPr/>
    </dgm:pt>
    <dgm:pt modelId="{9C7C576E-09D8-4E1A-B42A-897CFCD34E4A}" type="pres">
      <dgm:prSet presAssocID="{E55D765D-0DE1-45F5-980D-9B140FA1DCC0}" presName="composite" presStyleCnt="0"/>
      <dgm:spPr/>
    </dgm:pt>
    <dgm:pt modelId="{0A38E375-958E-4EC1-96B5-5C5FC7F2A429}" type="pres">
      <dgm:prSet presAssocID="{E55D765D-0DE1-45F5-980D-9B140FA1DCC0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041781-6E26-4F40-8089-6639500F892C}" type="pres">
      <dgm:prSet presAssocID="{E55D765D-0DE1-45F5-980D-9B140FA1DCC0}" presName="rect2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  <dgm:t>
        <a:bodyPr/>
        <a:lstStyle/>
        <a:p>
          <a:endParaRPr lang="en-US"/>
        </a:p>
      </dgm:t>
    </dgm:pt>
  </dgm:ptLst>
  <dgm:cxnLst>
    <dgm:cxn modelId="{A9EA2162-14D3-4142-8A01-4B6232CC656C}" type="presOf" srcId="{FEAF06B0-6583-440B-815D-C4103F59187C}" destId="{41154C8C-587A-4CAE-ABFD-6BFFC54FE10A}" srcOrd="0" destOrd="0" presId="urn:microsoft.com/office/officeart/2008/layout/PictureStrips"/>
    <dgm:cxn modelId="{24F63CF7-DDC8-4974-A0FB-3E8C150FB128}" type="presOf" srcId="{E104520F-2ED1-4607-B345-0C26ECBAB3A5}" destId="{BA787465-1032-461E-A801-3CAAAA02B139}" srcOrd="0" destOrd="0" presId="urn:microsoft.com/office/officeart/2008/layout/PictureStrips"/>
    <dgm:cxn modelId="{37EEB61F-365E-4BBF-9ABE-26639FB5E609}" srcId="{C1DE6ABC-52E3-4446-890D-E1396EDA7CA9}" destId="{8F330294-13F0-4865-9159-555A235EBEA5}" srcOrd="3" destOrd="0" parTransId="{58BEBA2D-374F-4E2D-B469-7105B845FFDB}" sibTransId="{6836B907-A83C-4C93-9FB0-0B90464B6628}"/>
    <dgm:cxn modelId="{386FB144-C80D-40ED-98B3-894B58D5E6CC}" srcId="{C1DE6ABC-52E3-4446-890D-E1396EDA7CA9}" destId="{E104520F-2ED1-4607-B345-0C26ECBAB3A5}" srcOrd="2" destOrd="0" parTransId="{DD07E005-4F5D-402C-805B-28686801F6A0}" sibTransId="{8A3EF8AC-BC8B-4628-8F88-8D971147DD64}"/>
    <dgm:cxn modelId="{243106A0-FF61-4A8D-AAED-2708008D702C}" srcId="{C1DE6ABC-52E3-4446-890D-E1396EDA7CA9}" destId="{FEAF06B0-6583-440B-815D-C4103F59187C}" srcOrd="1" destOrd="0" parTransId="{7DE97E22-1F51-45EB-BCD0-980965365EE8}" sibTransId="{6C92B86D-859D-41E6-977F-090791DB37F0}"/>
    <dgm:cxn modelId="{86CBDAF9-A58F-4790-ADE7-4D7A23638F5F}" type="presOf" srcId="{8F330294-13F0-4865-9159-555A235EBEA5}" destId="{F98BDAB4-3CB6-4669-81D0-5952568606EF}" srcOrd="0" destOrd="0" presId="urn:microsoft.com/office/officeart/2008/layout/PictureStrips"/>
    <dgm:cxn modelId="{A824BAB4-B2CC-4CC9-B9BB-08FAC5F7875A}" type="presOf" srcId="{8912BF11-9E09-4C58-ACB5-758D6A7A4DE4}" destId="{7E0589A5-B7DD-4346-904F-16D475DCF9A9}" srcOrd="0" destOrd="0" presId="urn:microsoft.com/office/officeart/2008/layout/PictureStrips"/>
    <dgm:cxn modelId="{70F67D3C-FD6E-4287-BC8D-A8F9097C527A}" type="presOf" srcId="{E55D765D-0DE1-45F5-980D-9B140FA1DCC0}" destId="{0A38E375-958E-4EC1-96B5-5C5FC7F2A429}" srcOrd="0" destOrd="0" presId="urn:microsoft.com/office/officeart/2008/layout/PictureStrips"/>
    <dgm:cxn modelId="{06414FC1-9AE6-4349-B308-4543707D68A1}" srcId="{C1DE6ABC-52E3-4446-890D-E1396EDA7CA9}" destId="{8912BF11-9E09-4C58-ACB5-758D6A7A4DE4}" srcOrd="0" destOrd="0" parTransId="{3D19FD2B-E279-438D-995D-6263BCD0F8E5}" sibTransId="{056B345A-4DFA-4F6D-8F3B-C76689510298}"/>
    <dgm:cxn modelId="{F53822A3-B3F4-431C-AE5E-A3A328E953E3}" srcId="{C1DE6ABC-52E3-4446-890D-E1396EDA7CA9}" destId="{E55D765D-0DE1-45F5-980D-9B140FA1DCC0}" srcOrd="4" destOrd="0" parTransId="{BAD6D317-D7FD-47B9-868B-AAA90B66E561}" sibTransId="{EDE7A385-1259-4571-BF2C-14481FDF9CA4}"/>
    <dgm:cxn modelId="{0902DC99-FFF3-4857-AEED-C6AD2CAE2C14}" type="presOf" srcId="{C1DE6ABC-52E3-4446-890D-E1396EDA7CA9}" destId="{52E96DBF-59BB-41F2-AAD9-CE7F5029520D}" srcOrd="0" destOrd="0" presId="urn:microsoft.com/office/officeart/2008/layout/PictureStrips"/>
    <dgm:cxn modelId="{2983D06B-4336-47A8-9517-C28D3C84CB9D}" type="presParOf" srcId="{52E96DBF-59BB-41F2-AAD9-CE7F5029520D}" destId="{FFDC4E2C-C098-4D20-A5AE-1DE4F5528275}" srcOrd="0" destOrd="0" presId="urn:microsoft.com/office/officeart/2008/layout/PictureStrips"/>
    <dgm:cxn modelId="{885581A1-835F-4C5E-88B3-9C79931F4762}" type="presParOf" srcId="{FFDC4E2C-C098-4D20-A5AE-1DE4F5528275}" destId="{7E0589A5-B7DD-4346-904F-16D475DCF9A9}" srcOrd="0" destOrd="0" presId="urn:microsoft.com/office/officeart/2008/layout/PictureStrips"/>
    <dgm:cxn modelId="{0981DCB4-7860-43C9-A0E1-A4BC357D60CE}" type="presParOf" srcId="{FFDC4E2C-C098-4D20-A5AE-1DE4F5528275}" destId="{F71834DD-EAD8-4F17-A517-AD4E2E2DEE8A}" srcOrd="1" destOrd="0" presId="urn:microsoft.com/office/officeart/2008/layout/PictureStrips"/>
    <dgm:cxn modelId="{E8A8B1E0-5D12-492F-A5B1-BD9051304D97}" type="presParOf" srcId="{52E96DBF-59BB-41F2-AAD9-CE7F5029520D}" destId="{42162D33-5143-4273-9AF2-2565E09D1BB8}" srcOrd="1" destOrd="0" presId="urn:microsoft.com/office/officeart/2008/layout/PictureStrips"/>
    <dgm:cxn modelId="{959A2CF5-6EB1-44E5-BBA5-D48EE8C17637}" type="presParOf" srcId="{52E96DBF-59BB-41F2-AAD9-CE7F5029520D}" destId="{C166C0D6-94F6-4600-B7C8-F81805C3EE1A}" srcOrd="2" destOrd="0" presId="urn:microsoft.com/office/officeart/2008/layout/PictureStrips"/>
    <dgm:cxn modelId="{38BFE4FB-D53C-43A9-AD37-12886F7E2F73}" type="presParOf" srcId="{C166C0D6-94F6-4600-B7C8-F81805C3EE1A}" destId="{41154C8C-587A-4CAE-ABFD-6BFFC54FE10A}" srcOrd="0" destOrd="0" presId="urn:microsoft.com/office/officeart/2008/layout/PictureStrips"/>
    <dgm:cxn modelId="{A2C2FBFB-8638-4FF2-A34B-3864105C2A99}" type="presParOf" srcId="{C166C0D6-94F6-4600-B7C8-F81805C3EE1A}" destId="{6E9DF9DF-DB0E-4E06-8DEA-95E968875ECA}" srcOrd="1" destOrd="0" presId="urn:microsoft.com/office/officeart/2008/layout/PictureStrips"/>
    <dgm:cxn modelId="{5D439167-32EF-487E-A95C-C4D09141F30C}" type="presParOf" srcId="{52E96DBF-59BB-41F2-AAD9-CE7F5029520D}" destId="{C3C658AB-6CDF-4C03-9A92-2147680DAE3A}" srcOrd="3" destOrd="0" presId="urn:microsoft.com/office/officeart/2008/layout/PictureStrips"/>
    <dgm:cxn modelId="{280A3C43-D4D0-41F6-AF61-0497E3F1820D}" type="presParOf" srcId="{52E96DBF-59BB-41F2-AAD9-CE7F5029520D}" destId="{1E3BBFDD-3653-4DA2-BB8E-D278C96E7A0C}" srcOrd="4" destOrd="0" presId="urn:microsoft.com/office/officeart/2008/layout/PictureStrips"/>
    <dgm:cxn modelId="{9AB61381-2694-4D03-91EB-29486B9645C8}" type="presParOf" srcId="{1E3BBFDD-3653-4DA2-BB8E-D278C96E7A0C}" destId="{BA787465-1032-461E-A801-3CAAAA02B139}" srcOrd="0" destOrd="0" presId="urn:microsoft.com/office/officeart/2008/layout/PictureStrips"/>
    <dgm:cxn modelId="{B38E4FF5-24E1-4651-9494-EDC46F621D59}" type="presParOf" srcId="{1E3BBFDD-3653-4DA2-BB8E-D278C96E7A0C}" destId="{D03A0614-B416-4132-8156-1F4ED0161429}" srcOrd="1" destOrd="0" presId="urn:microsoft.com/office/officeart/2008/layout/PictureStrips"/>
    <dgm:cxn modelId="{6D638EFF-1BA3-4363-9579-E27D744205EE}" type="presParOf" srcId="{52E96DBF-59BB-41F2-AAD9-CE7F5029520D}" destId="{FA58D71C-D866-46A8-955C-567B60AF4CFC}" srcOrd="5" destOrd="0" presId="urn:microsoft.com/office/officeart/2008/layout/PictureStrips"/>
    <dgm:cxn modelId="{6C7E9656-41D5-4747-84FF-373E6FF0FB8E}" type="presParOf" srcId="{52E96DBF-59BB-41F2-AAD9-CE7F5029520D}" destId="{44186A6A-8E5F-40B4-83D8-54939882FA83}" srcOrd="6" destOrd="0" presId="urn:microsoft.com/office/officeart/2008/layout/PictureStrips"/>
    <dgm:cxn modelId="{EDF7490E-B412-4B87-8AA8-4287ACEEAD97}" type="presParOf" srcId="{44186A6A-8E5F-40B4-83D8-54939882FA83}" destId="{F98BDAB4-3CB6-4669-81D0-5952568606EF}" srcOrd="0" destOrd="0" presId="urn:microsoft.com/office/officeart/2008/layout/PictureStrips"/>
    <dgm:cxn modelId="{CA56F7C4-A726-416D-9787-E5FA7C955498}" type="presParOf" srcId="{44186A6A-8E5F-40B4-83D8-54939882FA83}" destId="{3CD0BDCC-6E1E-492A-B9A4-37CD342C9490}" srcOrd="1" destOrd="0" presId="urn:microsoft.com/office/officeart/2008/layout/PictureStrips"/>
    <dgm:cxn modelId="{BB8A38E3-B8A4-4F40-A0E4-F56CCCDC6428}" type="presParOf" srcId="{52E96DBF-59BB-41F2-AAD9-CE7F5029520D}" destId="{E53E9D57-180A-4C28-8527-D97464BB9DE4}" srcOrd="7" destOrd="0" presId="urn:microsoft.com/office/officeart/2008/layout/PictureStrips"/>
    <dgm:cxn modelId="{56143655-38D9-4B07-B130-CFDA7D1971E2}" type="presParOf" srcId="{52E96DBF-59BB-41F2-AAD9-CE7F5029520D}" destId="{9C7C576E-09D8-4E1A-B42A-897CFCD34E4A}" srcOrd="8" destOrd="0" presId="urn:microsoft.com/office/officeart/2008/layout/PictureStrips"/>
    <dgm:cxn modelId="{CE931824-80DE-43F1-80EF-3B267FD17918}" type="presParOf" srcId="{9C7C576E-09D8-4E1A-B42A-897CFCD34E4A}" destId="{0A38E375-958E-4EC1-96B5-5C5FC7F2A429}" srcOrd="0" destOrd="0" presId="urn:microsoft.com/office/officeart/2008/layout/PictureStrips"/>
    <dgm:cxn modelId="{ABF0CCFA-7607-4C77-906E-1504C1D3DD44}" type="presParOf" srcId="{9C7C576E-09D8-4E1A-B42A-897CFCD34E4A}" destId="{5D041781-6E26-4F40-8089-6639500F892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F88A4-7BBC-4D80-AADC-8050EBA82825}">
      <dsp:nvSpPr>
        <dsp:cNvPr id="0" name=""/>
        <dsp:cNvSpPr/>
      </dsp:nvSpPr>
      <dsp:spPr>
        <a:xfrm>
          <a:off x="1638299" y="0"/>
          <a:ext cx="4648200" cy="464820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35B02-5B60-4EEA-871A-2ED8CEDB60E4}">
      <dsp:nvSpPr>
        <dsp:cNvPr id="0" name=""/>
        <dsp:cNvSpPr/>
      </dsp:nvSpPr>
      <dsp:spPr>
        <a:xfrm>
          <a:off x="2079878" y="441578"/>
          <a:ext cx="1812798" cy="181279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Bookman Old Style" panose="02050604050505020204" pitchFamily="18" charset="0"/>
              <a:cs typeface="+mn-cs"/>
            </a:rPr>
            <a:t>Established the  1991 Act of Parliament</a:t>
          </a:r>
          <a:endParaRPr lang="en-US" sz="2000" kern="1200"/>
        </a:p>
      </dsp:txBody>
      <dsp:txXfrm>
        <a:off x="2168372" y="530072"/>
        <a:ext cx="1635810" cy="1635810"/>
      </dsp:txXfrm>
    </dsp:sp>
    <dsp:sp modelId="{4A985067-3F54-4B37-8E03-C7DCBDF114CF}">
      <dsp:nvSpPr>
        <dsp:cNvPr id="0" name=""/>
        <dsp:cNvSpPr/>
      </dsp:nvSpPr>
      <dsp:spPr>
        <a:xfrm>
          <a:off x="4032123" y="441578"/>
          <a:ext cx="1812798" cy="181279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Bookman Old Style" panose="02050604050505020204" pitchFamily="18" charset="0"/>
              <a:cs typeface="+mn-cs"/>
            </a:rPr>
            <a:t>To Assess, Collect and Account taxes</a:t>
          </a:r>
          <a:endParaRPr lang="en-US" sz="2000" kern="1200" dirty="0">
            <a:latin typeface="Bookman Old Style" panose="02050604050505020204" pitchFamily="18" charset="0"/>
            <a:cs typeface="+mn-cs"/>
          </a:endParaRPr>
        </a:p>
      </dsp:txBody>
      <dsp:txXfrm>
        <a:off x="4120617" y="530072"/>
        <a:ext cx="1635810" cy="1635810"/>
      </dsp:txXfrm>
    </dsp:sp>
    <dsp:sp modelId="{4202A968-6F3E-44FF-9E9A-AEF45C5A73FF}">
      <dsp:nvSpPr>
        <dsp:cNvPr id="0" name=""/>
        <dsp:cNvSpPr/>
      </dsp:nvSpPr>
      <dsp:spPr>
        <a:xfrm>
          <a:off x="2079878" y="2393823"/>
          <a:ext cx="1812798" cy="181279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Bookman Old Style" panose="02050604050505020204" pitchFamily="18" charset="0"/>
              <a:cs typeface="+mn-cs"/>
            </a:rPr>
            <a:t>Advise government on  tax policy.</a:t>
          </a:r>
          <a:endParaRPr lang="en-US" sz="2000" kern="1200" dirty="0">
            <a:latin typeface="Bookman Old Style" panose="02050604050505020204" pitchFamily="18" charset="0"/>
            <a:cs typeface="+mn-cs"/>
          </a:endParaRPr>
        </a:p>
      </dsp:txBody>
      <dsp:txXfrm>
        <a:off x="2168372" y="2482317"/>
        <a:ext cx="1635810" cy="1635810"/>
      </dsp:txXfrm>
    </dsp:sp>
    <dsp:sp modelId="{7020909F-D916-4FE8-BC52-E1A84B14AAE4}">
      <dsp:nvSpPr>
        <dsp:cNvPr id="0" name=""/>
        <dsp:cNvSpPr/>
      </dsp:nvSpPr>
      <dsp:spPr>
        <a:xfrm>
          <a:off x="4032123" y="2393823"/>
          <a:ext cx="1812798" cy="181279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Bookman Old Style" panose="02050604050505020204" pitchFamily="18" charset="0"/>
              <a:cs typeface="+mn-cs"/>
            </a:rPr>
            <a:t>Administer and enforce tax laws</a:t>
          </a:r>
          <a:endParaRPr lang="en-US" sz="2000" kern="1200" dirty="0">
            <a:latin typeface="Bookman Old Style" panose="02050604050505020204" pitchFamily="18" charset="0"/>
            <a:cs typeface="+mn-cs"/>
          </a:endParaRPr>
        </a:p>
      </dsp:txBody>
      <dsp:txXfrm>
        <a:off x="4120617" y="2482317"/>
        <a:ext cx="1635810" cy="16358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589A5-B7DD-4346-904F-16D475DCF9A9}">
      <dsp:nvSpPr>
        <dsp:cNvPr id="0" name=""/>
        <dsp:cNvSpPr/>
      </dsp:nvSpPr>
      <dsp:spPr>
        <a:xfrm>
          <a:off x="175340" y="419999"/>
          <a:ext cx="4118514" cy="12870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1752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Bookman Old Style" panose="02050604050505020204" pitchFamily="18" charset="0"/>
            </a:rPr>
            <a:t>Timely registration for taxes</a:t>
          </a:r>
          <a:endParaRPr lang="en-US" sz="2500" kern="1200" dirty="0">
            <a:latin typeface="Bookman Old Style" panose="02050604050505020204" pitchFamily="18" charset="0"/>
          </a:endParaRPr>
        </a:p>
      </dsp:txBody>
      <dsp:txXfrm>
        <a:off x="175340" y="419999"/>
        <a:ext cx="4118514" cy="1287035"/>
      </dsp:txXfrm>
    </dsp:sp>
    <dsp:sp modelId="{F71834DD-EAD8-4F17-A517-AD4E2E2DEE8A}">
      <dsp:nvSpPr>
        <dsp:cNvPr id="0" name=""/>
        <dsp:cNvSpPr/>
      </dsp:nvSpPr>
      <dsp:spPr>
        <a:xfrm>
          <a:off x="3735" y="234094"/>
          <a:ext cx="900925" cy="13513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154C8C-587A-4CAE-ABFD-6BFFC54FE10A}">
      <dsp:nvSpPr>
        <dsp:cNvPr id="0" name=""/>
        <dsp:cNvSpPr/>
      </dsp:nvSpPr>
      <dsp:spPr>
        <a:xfrm>
          <a:off x="4716949" y="419999"/>
          <a:ext cx="4118514" cy="12870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1752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2500" kern="1200" dirty="0" smtClean="0">
              <a:latin typeface="Bookman Old Style" panose="02050604050505020204" pitchFamily="18" charset="0"/>
            </a:rPr>
            <a:t>Prepare and keep proper records</a:t>
          </a:r>
          <a:endParaRPr lang="en-GB" altLang="en-US" sz="2500" kern="1200" dirty="0">
            <a:latin typeface="Bookman Old Style" panose="02050604050505020204" pitchFamily="18" charset="0"/>
          </a:endParaRPr>
        </a:p>
      </dsp:txBody>
      <dsp:txXfrm>
        <a:off x="4716949" y="419999"/>
        <a:ext cx="4118514" cy="1287035"/>
      </dsp:txXfrm>
    </dsp:sp>
    <dsp:sp modelId="{6E9DF9DF-DB0E-4E06-8DEA-95E968875ECA}">
      <dsp:nvSpPr>
        <dsp:cNvPr id="0" name=""/>
        <dsp:cNvSpPr/>
      </dsp:nvSpPr>
      <dsp:spPr>
        <a:xfrm>
          <a:off x="4545344" y="234094"/>
          <a:ext cx="900925" cy="135138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787465-1032-461E-A801-3CAAAA02B139}">
      <dsp:nvSpPr>
        <dsp:cNvPr id="0" name=""/>
        <dsp:cNvSpPr/>
      </dsp:nvSpPr>
      <dsp:spPr>
        <a:xfrm>
          <a:off x="4720685" y="2167110"/>
          <a:ext cx="4118514" cy="12870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1752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2500" kern="1200" dirty="0" smtClean="0">
              <a:latin typeface="Bookman Old Style" panose="02050604050505020204" pitchFamily="18" charset="0"/>
            </a:rPr>
            <a:t>Keep up-to-date with any new tax provisions</a:t>
          </a:r>
        </a:p>
      </dsp:txBody>
      <dsp:txXfrm>
        <a:off x="4720685" y="2167110"/>
        <a:ext cx="4118514" cy="1287035"/>
      </dsp:txXfrm>
    </dsp:sp>
    <dsp:sp modelId="{D03A0614-B416-4132-8156-1F4ED0161429}">
      <dsp:nvSpPr>
        <dsp:cNvPr id="0" name=""/>
        <dsp:cNvSpPr/>
      </dsp:nvSpPr>
      <dsp:spPr>
        <a:xfrm>
          <a:off x="4572002" y="1981197"/>
          <a:ext cx="900925" cy="13513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8BDAB4-3CB6-4669-81D0-5952568606EF}">
      <dsp:nvSpPr>
        <dsp:cNvPr id="0" name=""/>
        <dsp:cNvSpPr/>
      </dsp:nvSpPr>
      <dsp:spPr>
        <a:xfrm>
          <a:off x="76207" y="2133596"/>
          <a:ext cx="4118514" cy="12870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1752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2500" kern="1200" dirty="0" smtClean="0">
              <a:latin typeface="Bookman Old Style" panose="02050604050505020204" pitchFamily="18" charset="0"/>
            </a:rPr>
            <a:t>Make correct, timely declarations and tax payments</a:t>
          </a:r>
        </a:p>
      </dsp:txBody>
      <dsp:txXfrm>
        <a:off x="76207" y="2133596"/>
        <a:ext cx="4118514" cy="1287035"/>
      </dsp:txXfrm>
    </dsp:sp>
    <dsp:sp modelId="{3CD0BDCC-6E1E-492A-B9A4-37CD342C9490}">
      <dsp:nvSpPr>
        <dsp:cNvPr id="0" name=""/>
        <dsp:cNvSpPr/>
      </dsp:nvSpPr>
      <dsp:spPr>
        <a:xfrm>
          <a:off x="24043" y="1947696"/>
          <a:ext cx="900925" cy="135138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8E375-958E-4EC1-96B5-5C5FC7F2A429}">
      <dsp:nvSpPr>
        <dsp:cNvPr id="0" name=""/>
        <dsp:cNvSpPr/>
      </dsp:nvSpPr>
      <dsp:spPr>
        <a:xfrm>
          <a:off x="2446145" y="3660469"/>
          <a:ext cx="4118514" cy="12870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1752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2500" kern="1200" dirty="0" smtClean="0">
              <a:latin typeface="Bookman Old Style" panose="02050604050505020204" pitchFamily="18" charset="0"/>
            </a:rPr>
            <a:t>Seek guidance from URA through any of the channels</a:t>
          </a:r>
        </a:p>
      </dsp:txBody>
      <dsp:txXfrm>
        <a:off x="2446145" y="3660469"/>
        <a:ext cx="4118514" cy="1287035"/>
      </dsp:txXfrm>
    </dsp:sp>
    <dsp:sp modelId="{5D041781-6E26-4F40-8089-6639500F892C}">
      <dsp:nvSpPr>
        <dsp:cNvPr id="0" name=""/>
        <dsp:cNvSpPr/>
      </dsp:nvSpPr>
      <dsp:spPr>
        <a:xfrm>
          <a:off x="2274540" y="3474564"/>
          <a:ext cx="900925" cy="13513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75DB8-B48D-46B2-8095-0E16E1CE0AB3}" type="datetimeFigureOut">
              <a:rPr lang="en-US" smtClean="0"/>
              <a:pPr/>
              <a:t>13-Jul-18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55990-F882-4BB3-A122-12DF58CCDB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9207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FFE0C67-70A9-4854-92A5-67D7EF06B4F4}" type="datetimeFigureOut">
              <a:rPr lang="en-US"/>
              <a:pPr>
                <a:defRPr/>
              </a:pPr>
              <a:t>13-Jul-18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BBE5DA5-1868-4338-A87F-9E80AEFF086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28017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0167FD-F485-42C7-AFF9-CF525B7DEDE8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48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Other key considerations include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Enhanced tax payer compliance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Fiscal</a:t>
            </a:r>
            <a:r>
              <a:rPr lang="en-US" baseline="0" dirty="0" smtClean="0"/>
              <a:t> e</a:t>
            </a:r>
            <a:r>
              <a:rPr lang="en-US" dirty="0" smtClean="0"/>
              <a:t>quity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Widening  tax base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Improving</a:t>
            </a:r>
            <a:r>
              <a:rPr lang="en-US" baseline="0" dirty="0" smtClean="0"/>
              <a:t> tax administration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E5DA5-1868-4338-A87F-9E80AEFF086D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3372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1130B-5C6E-4763-9A52-58C21E3F1EF0}" type="datetime1">
              <a:rPr lang="en-US" smtClean="0"/>
              <a:pPr>
                <a:defRPr/>
              </a:pPr>
              <a:t>13-Jul-18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2DE7E-61E1-4271-AAF6-E38814BA93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6D2B9-5FDC-4AC0-9A2C-C2F04B9AA573}" type="datetime1">
              <a:rPr lang="en-US" smtClean="0"/>
              <a:pPr>
                <a:defRPr/>
              </a:pPr>
              <a:t>13-Jul-18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88D2A-CD08-45EA-B450-32FE9D9582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5F5D6-83C6-4874-8962-32C372C517CF}" type="datetime1">
              <a:rPr lang="en-US" smtClean="0"/>
              <a:pPr>
                <a:defRPr/>
              </a:pPr>
              <a:t>13-Jul-18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52E8A-04B9-496C-B535-49129D7C54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859FA-F2E1-40E7-B85A-5C60B1758A92}" type="datetime1">
              <a:rPr lang="en-US" smtClean="0"/>
              <a:pPr>
                <a:defRPr/>
              </a:pPr>
              <a:t>13-Jul-18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AF6DE-5BE7-460B-9162-F541B710DD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11009-2370-4DC4-BACB-D1C22173DA00}" type="datetime1">
              <a:rPr lang="en-US" smtClean="0"/>
              <a:pPr>
                <a:defRPr/>
              </a:pPr>
              <a:t>13-Jul-18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2C38D-BA0B-4910-B207-D0B590B455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12080-5D8E-4267-8551-06818A4BF345}" type="datetime1">
              <a:rPr lang="en-US" smtClean="0"/>
              <a:pPr>
                <a:defRPr/>
              </a:pPr>
              <a:t>13-Jul-18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F5DC5-E873-4D05-9376-EE52A714E4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6C275-A6C4-4154-BB6B-CE6881622751}" type="datetime1">
              <a:rPr lang="en-US" smtClean="0"/>
              <a:pPr>
                <a:defRPr/>
              </a:pPr>
              <a:t>13-Jul-18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BC69C-2F86-4989-B67C-E51CA9418E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89B36-1342-497A-8C5B-90EFE1192366}" type="datetime1">
              <a:rPr lang="en-US" smtClean="0"/>
              <a:pPr>
                <a:defRPr/>
              </a:pPr>
              <a:t>13-Jul-18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F0A44-DC0E-458E-B90B-BA07B07C2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DAD72-28D8-4C42-B6D6-1E9D19A1D729}" type="datetime1">
              <a:rPr lang="en-US" smtClean="0"/>
              <a:pPr>
                <a:defRPr/>
              </a:pPr>
              <a:t>13-Jul-18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58A0E-E7DE-4699-AAFE-6704D37DF8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CA7FF-CB4B-4523-ABBB-11E8A31C7CD5}" type="datetime1">
              <a:rPr lang="en-US" smtClean="0"/>
              <a:pPr>
                <a:defRPr/>
              </a:pPr>
              <a:t>13-Jul-18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21594-790E-49D9-BD4B-96396DACD0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E88DD-241A-4C15-87BC-0283593F6939}" type="datetime1">
              <a:rPr lang="en-US" smtClean="0"/>
              <a:pPr>
                <a:defRPr/>
              </a:pPr>
              <a:t>13-Jul-18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60314-0858-41AF-ADD3-8A99FCE75E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BBC43-5F39-42F9-8355-C92B44D40801}" type="datetime1">
              <a:rPr lang="en-US" smtClean="0"/>
              <a:pPr>
                <a:defRPr/>
              </a:pPr>
              <a:t>13-Jul-18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A0C58-821E-45BD-BABC-B8329632FD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A5941-37E9-4FD0-8A86-7E80CC4F4B47}" type="datetime1">
              <a:rPr lang="en-US" smtClean="0"/>
              <a:pPr>
                <a:defRPr/>
              </a:pPr>
              <a:t>13-Jul-18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3930B-487C-4C26-A18E-7D7340F755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0AD38-AA2F-4840-95DC-211A0555FAEA}" type="datetime1">
              <a:rPr lang="en-US" smtClean="0"/>
              <a:pPr>
                <a:defRPr/>
              </a:pPr>
              <a:t>13-Jul-18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D8E41-9CA0-4400-B41F-03E46E3FC0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28FCA-1162-43FD-B99F-659D2F33B5D3}" type="datetime1">
              <a:rPr lang="en-US" smtClean="0"/>
              <a:pPr>
                <a:defRPr/>
              </a:pPr>
              <a:t>13-Jul-18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48F6C-6BC3-42AF-8072-E50555EB1D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AD87E-A769-4CA2-8BAA-512259EF31AA}" type="datetime1">
              <a:rPr lang="en-US" smtClean="0"/>
              <a:pPr>
                <a:defRPr/>
              </a:pPr>
              <a:t>13-Jul-18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3C311-DBD1-49FA-B307-EA9F1F2D89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75085-81C8-45BB-9C4F-EDC203941C64}" type="datetime1">
              <a:rPr lang="en-US" smtClean="0"/>
              <a:pPr>
                <a:defRPr/>
              </a:pPr>
              <a:t>13-Jul-18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73887-9E52-4C43-B4E5-D9E6281814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4F6FA-D82C-4854-B422-7DEF027A84E5}" type="datetime1">
              <a:rPr lang="en-US" smtClean="0"/>
              <a:pPr>
                <a:defRPr/>
              </a:pPr>
              <a:t>13-Jul-18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60B91-ECBB-4915-B4CD-2B641F027B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E4543-37F6-4E92-B9C9-D90E12D68931}" type="datetime1">
              <a:rPr lang="en-US" smtClean="0"/>
              <a:pPr>
                <a:defRPr/>
              </a:pPr>
              <a:t>13-Jul-18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B5FDD-99D3-4076-8E7F-54AB5B8573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63789-A0C8-4359-BDB3-74E3D51B9DC0}" type="datetime1">
              <a:rPr lang="en-US" smtClean="0"/>
              <a:pPr>
                <a:defRPr/>
              </a:pPr>
              <a:t>13-Jul-18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101BB-2FA0-4D2E-B8F9-516181153B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EDEA4-F753-4D4C-A5BE-4C905A991F80}" type="datetime1">
              <a:rPr lang="en-US" smtClean="0"/>
              <a:pPr>
                <a:defRPr/>
              </a:pPr>
              <a:t>13-Jul-18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23AC1-F646-4B76-9435-C9324652EF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49F65-B295-4616-A552-A6193EEBD350}" type="datetime1">
              <a:rPr lang="en-US" smtClean="0"/>
              <a:pPr>
                <a:defRPr/>
              </a:pPr>
              <a:t>13-Jul-18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A5459-4459-4A25-A035-16AD33003B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2324E-75E9-4DB9-9DB1-EC381BB9E188}" type="datetime1">
              <a:rPr lang="en-US" smtClean="0"/>
              <a:pPr>
                <a:defRPr/>
              </a:pPr>
              <a:t>13-Jul-18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49EA9-7541-4A78-8F9E-345AC3CF17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C24BE-D86A-463C-9667-1D724F6B6634}" type="datetime1">
              <a:rPr lang="en-US" smtClean="0"/>
              <a:pPr>
                <a:defRPr/>
              </a:pPr>
              <a:t>13-Jul-18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9C37E-C042-454E-995F-F3342F53AF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0B42C3-4124-40AB-B640-68F327F45DD0}" type="datetime1">
              <a:rPr lang="en-US" smtClean="0"/>
              <a:pPr>
                <a:defRPr/>
              </a:pPr>
              <a:t>13-Jul-18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A98824-E25B-484A-9499-A2CFCD8694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>
    <p:push dir="u"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741BD5-824F-417C-9000-47C9ED00B24F}" type="datetime1">
              <a:rPr lang="en-US" smtClean="0"/>
              <a:pPr>
                <a:defRPr/>
              </a:pPr>
              <a:t>13-Jul-18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3E5AEE-1AAF-433B-9F58-F4F2D21D2D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>
    <p:push dir="u"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5229200"/>
            <a:ext cx="84969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A PRESENTANTION TO 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THE CHINESE ENTERPRISE CHAMBER OF COMMERCE IN UGANDA</a:t>
            </a:r>
            <a:endParaRPr lang="en-US" sz="20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19672" y="17752"/>
            <a:ext cx="590465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b="1" dirty="0" smtClean="0">
              <a:solidFill>
                <a:srgbClr val="1F497D"/>
              </a:solidFill>
              <a:latin typeface="Century Gothic" panose="020B0502020202020204" pitchFamily="34" charset="0"/>
            </a:endParaRPr>
          </a:p>
          <a:p>
            <a:pPr algn="ctr"/>
            <a:endParaRPr lang="en-US" b="1" dirty="0">
              <a:solidFill>
                <a:srgbClr val="1F497D"/>
              </a:solidFill>
              <a:latin typeface="Century Gothic" panose="020B0502020202020204" pitchFamily="34" charset="0"/>
            </a:endParaRPr>
          </a:p>
          <a:p>
            <a:pPr algn="ctr"/>
            <a:endParaRPr lang="en-US" b="1" dirty="0" smtClean="0">
              <a:solidFill>
                <a:srgbClr val="1F497D"/>
              </a:solidFill>
              <a:latin typeface="Century Gothic" panose="020B0502020202020204" pitchFamily="34" charset="0"/>
            </a:endParaRPr>
          </a:p>
          <a:p>
            <a:pPr algn="ctr"/>
            <a:endParaRPr lang="en-US" b="1" dirty="0">
              <a:solidFill>
                <a:srgbClr val="1F497D"/>
              </a:solidFill>
              <a:latin typeface="Century Gothic" panose="020B0502020202020204" pitchFamily="34" charset="0"/>
            </a:endParaRPr>
          </a:p>
          <a:p>
            <a:pPr algn="ctr"/>
            <a:endParaRPr lang="en-US" b="1" dirty="0" smtClean="0">
              <a:solidFill>
                <a:srgbClr val="1F497D"/>
              </a:solidFill>
              <a:latin typeface="Century Gothic" panose="020B0502020202020204" pitchFamily="34" charset="0"/>
            </a:endParaRPr>
          </a:p>
          <a:p>
            <a:pPr algn="ctr"/>
            <a:endParaRPr lang="en-US" b="1" dirty="0">
              <a:solidFill>
                <a:srgbClr val="1F497D"/>
              </a:solidFill>
              <a:latin typeface="Century Gothic" panose="020B0502020202020204" pitchFamily="34" charset="0"/>
            </a:endParaRPr>
          </a:p>
          <a:p>
            <a:pPr algn="ctr"/>
            <a:endParaRPr lang="en-US" b="1" dirty="0" smtClean="0">
              <a:solidFill>
                <a:srgbClr val="1F497D"/>
              </a:solidFill>
              <a:latin typeface="Century Gothic" panose="020B0502020202020204" pitchFamily="34" charset="0"/>
            </a:endParaRPr>
          </a:p>
          <a:p>
            <a:pPr algn="ctr"/>
            <a:endParaRPr lang="en-US" b="1" dirty="0">
              <a:solidFill>
                <a:srgbClr val="1F497D"/>
              </a:solidFill>
              <a:latin typeface="Century Gothic" panose="020B0502020202020204" pitchFamily="34" charset="0"/>
            </a:endParaRPr>
          </a:p>
          <a:p>
            <a:pPr algn="ctr"/>
            <a:endParaRPr lang="en-US" b="1" dirty="0" smtClean="0">
              <a:solidFill>
                <a:srgbClr val="1F497D"/>
              </a:solidFill>
              <a:latin typeface="Century Gothic" panose="020B0502020202020204" pitchFamily="34" charset="0"/>
            </a:endParaRPr>
          </a:p>
          <a:p>
            <a:pPr algn="ctr"/>
            <a:endParaRPr lang="en-US" b="1" dirty="0">
              <a:solidFill>
                <a:srgbClr val="1F497D"/>
              </a:solidFill>
              <a:latin typeface="Century Gothic" panose="020B0502020202020204" pitchFamily="34" charset="0"/>
            </a:endParaRPr>
          </a:p>
          <a:p>
            <a:pPr algn="ctr"/>
            <a:endParaRPr lang="en-US" b="1" dirty="0" smtClean="0">
              <a:solidFill>
                <a:srgbClr val="1F497D"/>
              </a:solidFill>
              <a:latin typeface="Century Gothic" panose="020B0502020202020204" pitchFamily="34" charset="0"/>
            </a:endParaRPr>
          </a:p>
          <a:p>
            <a:pPr algn="ctr"/>
            <a:endParaRPr lang="en-US" b="1" dirty="0">
              <a:solidFill>
                <a:srgbClr val="1F497D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1F497D"/>
                </a:solidFill>
                <a:latin typeface="Century Gothic" panose="020B0502020202020204" pitchFamily="34" charset="0"/>
              </a:rPr>
              <a:t>TAX POLICY CHANGES</a:t>
            </a:r>
          </a:p>
          <a:p>
            <a:pPr algn="ctr"/>
            <a:r>
              <a:rPr lang="en-US" sz="3200" b="1" dirty="0" smtClean="0">
                <a:solidFill>
                  <a:srgbClr val="1F497D"/>
                </a:solidFill>
                <a:latin typeface="Century Gothic" panose="020B0502020202020204" pitchFamily="34" charset="0"/>
              </a:rPr>
              <a:t>(2018/19)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1800" y="6100998"/>
            <a:ext cx="63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Robinah </a:t>
            </a:r>
            <a:r>
              <a:rPr lang="en-US" sz="2000" b="1" i="1" dirty="0">
                <a:solidFill>
                  <a:srgbClr val="FFFF00"/>
                </a:solidFill>
                <a:latin typeface="Century Gothic" panose="020B0502020202020204" pitchFamily="34" charset="0"/>
              </a:rPr>
              <a:t>Nakakawa </a:t>
            </a:r>
          </a:p>
          <a:p>
            <a:pPr algn="r"/>
            <a:r>
              <a:rPr lang="en-US" sz="2000" b="1" i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Assistant  </a:t>
            </a:r>
            <a:r>
              <a:rPr lang="en-US" sz="2000" b="1" i="1" dirty="0">
                <a:solidFill>
                  <a:srgbClr val="FFFF00"/>
                </a:solidFill>
                <a:latin typeface="Century Gothic" panose="020B0502020202020204" pitchFamily="34" charset="0"/>
              </a:rPr>
              <a:t>Commissioner , Service Management  </a:t>
            </a:r>
            <a:endParaRPr lang="en-US" sz="2000" b="1" i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9675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75656" y="-9828"/>
            <a:ext cx="7668344" cy="88215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TAX POLICY CHANGES FY 2018-19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5008" y="872322"/>
            <a:ext cx="8928992" cy="566873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EXCISE DUTY	</a:t>
            </a:r>
          </a:p>
          <a:p>
            <a:pPr marL="0" indent="0">
              <a:buNone/>
            </a:pPr>
            <a:endParaRPr lang="en-US" b="1" dirty="0" smtClean="0"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9C37E-C042-454E-995F-F3342F53AF0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649826"/>
              </p:ext>
            </p:extLst>
          </p:nvPr>
        </p:nvGraphicFramePr>
        <p:xfrm>
          <a:off x="107504" y="1436077"/>
          <a:ext cx="9036496" cy="468343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18248">
                  <a:extLst>
                    <a:ext uri="{9D8B030D-6E8A-4147-A177-3AD203B41FA5}">
                      <a16:colId xmlns="" xmlns:a16="http://schemas.microsoft.com/office/drawing/2014/main" val="2524111875"/>
                    </a:ext>
                  </a:extLst>
                </a:gridCol>
                <a:gridCol w="4518248">
                  <a:extLst>
                    <a:ext uri="{9D8B030D-6E8A-4147-A177-3AD203B41FA5}">
                      <a16:colId xmlns="" xmlns:a16="http://schemas.microsoft.com/office/drawing/2014/main" val="534774542"/>
                    </a:ext>
                  </a:extLst>
                </a:gridCol>
              </a:tblGrid>
              <a:tr h="414330">
                <a:tc>
                  <a:txBody>
                    <a:bodyPr/>
                    <a:lstStyle/>
                    <a:p>
                      <a:r>
                        <a:rPr lang="en-US" dirty="0" smtClean="0"/>
                        <a:t>Policy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Justification</a:t>
                      </a:r>
                      <a:r>
                        <a:rPr lang="en-US" baseline="0" dirty="0" smtClean="0"/>
                        <a:t> 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23924882"/>
                  </a:ext>
                </a:extLst>
              </a:tr>
              <a:tr h="79368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Introduce</a:t>
                      </a:r>
                      <a:r>
                        <a:rPr lang="en-US" baseline="0" dirty="0" smtClean="0">
                          <a:latin typeface="Century Gothic" panose="020B0502020202020204" pitchFamily="34" charset="0"/>
                        </a:rPr>
                        <a:t> specific equivalent tax rates on spirits and wines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Rationalize excise on alcohol-specific</a:t>
                      </a:r>
                      <a:r>
                        <a:rPr lang="en-US" sz="1800" kern="1200" baseline="0" dirty="0" smtClean="0">
                          <a:latin typeface="Century Gothic" panose="020B0502020202020204" pitchFamily="34" charset="0"/>
                        </a:rPr>
                        <a:t> equivalents were introduced on beer in FY 2017-18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7987194"/>
                  </a:ext>
                </a:extLst>
              </a:tr>
              <a:tr h="67126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Introduce Excise</a:t>
                      </a:r>
                      <a:r>
                        <a:rPr lang="en-US" baseline="0" dirty="0" smtClean="0">
                          <a:latin typeface="Century Gothic" panose="020B0502020202020204" pitchFamily="34" charset="0"/>
                        </a:rPr>
                        <a:t> duty on opaque beer (</a:t>
                      </a:r>
                      <a:r>
                        <a:rPr lang="en-US" baseline="0" dirty="0" err="1" smtClean="0">
                          <a:latin typeface="Century Gothic" panose="020B0502020202020204" pitchFamily="34" charset="0"/>
                        </a:rPr>
                        <a:t>kibuku</a:t>
                      </a:r>
                      <a:r>
                        <a:rPr lang="en-US" baseline="0" dirty="0" smtClean="0">
                          <a:latin typeface="Century Gothic" panose="020B0502020202020204" pitchFamily="34" charset="0"/>
                        </a:rPr>
                        <a:t>) </a:t>
                      </a:r>
                      <a:r>
                        <a:rPr lang="en-US" baseline="0" dirty="0" err="1" smtClean="0">
                          <a:latin typeface="Century Gothic" panose="020B0502020202020204" pitchFamily="34" charset="0"/>
                        </a:rPr>
                        <a:t>Shs</a:t>
                      </a:r>
                      <a:r>
                        <a:rPr lang="en-US" baseline="0" dirty="0" smtClean="0">
                          <a:latin typeface="Century Gothic" panose="020B0502020202020204" pitchFamily="34" charset="0"/>
                        </a:rPr>
                        <a:t> 650 per </a:t>
                      </a:r>
                      <a:r>
                        <a:rPr lang="en-US" baseline="0" dirty="0" err="1" smtClean="0">
                          <a:latin typeface="Century Gothic" panose="020B0502020202020204" pitchFamily="34" charset="0"/>
                        </a:rPr>
                        <a:t>litre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Widen the Tax base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6505401"/>
                  </a:ext>
                </a:extLst>
              </a:tr>
              <a:tr h="80829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Impose excise</a:t>
                      </a:r>
                      <a:r>
                        <a:rPr lang="en-US" sz="1800" kern="1200" baseline="0" dirty="0" smtClean="0">
                          <a:latin typeface="Century Gothic" panose="020B0502020202020204" pitchFamily="34" charset="0"/>
                        </a:rPr>
                        <a:t> duty of </a:t>
                      </a:r>
                      <a:r>
                        <a:rPr lang="en-US" sz="1800" kern="1200" baseline="0" dirty="0" err="1" smtClean="0">
                          <a:latin typeface="Century Gothic" panose="020B0502020202020204" pitchFamily="34" charset="0"/>
                        </a:rPr>
                        <a:t>Shs</a:t>
                      </a:r>
                      <a:r>
                        <a:rPr lang="en-US" sz="1800" kern="1200" baseline="0" dirty="0" smtClean="0">
                          <a:latin typeface="Century Gothic" panose="020B0502020202020204" pitchFamily="34" charset="0"/>
                        </a:rPr>
                        <a:t> 200 per </a:t>
                      </a:r>
                      <a:r>
                        <a:rPr lang="en-US" sz="1800" kern="1200" baseline="0" dirty="0" err="1" smtClean="0">
                          <a:latin typeface="Century Gothic" panose="020B0502020202020204" pitchFamily="34" charset="0"/>
                        </a:rPr>
                        <a:t>litre</a:t>
                      </a:r>
                      <a:r>
                        <a:rPr lang="en-US" sz="1800" kern="1200" baseline="0" dirty="0" smtClean="0">
                          <a:latin typeface="Century Gothic" panose="020B0502020202020204" pitchFamily="34" charset="0"/>
                        </a:rPr>
                        <a:t> on cooking oil 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Widen</a:t>
                      </a:r>
                      <a:r>
                        <a:rPr lang="en-US" sz="1800" kern="1200" baseline="0" dirty="0" smtClean="0">
                          <a:latin typeface="Century Gothic" panose="020B0502020202020204" pitchFamily="34" charset="0"/>
                        </a:rPr>
                        <a:t> the Tax base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52472025"/>
                  </a:ext>
                </a:extLst>
              </a:tr>
              <a:tr h="69680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Levy 1%</a:t>
                      </a:r>
                      <a:r>
                        <a:rPr lang="en-US" sz="1800" kern="1200" baseline="0" dirty="0" smtClean="0">
                          <a:latin typeface="Century Gothic" panose="020B0502020202020204" pitchFamily="34" charset="0"/>
                        </a:rPr>
                        <a:t> on the value of mobile money transactions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Widen</a:t>
                      </a:r>
                      <a:r>
                        <a:rPr lang="en-US" sz="1800" kern="1200" baseline="0" dirty="0" smtClean="0">
                          <a:latin typeface="Century Gothic" panose="020B0502020202020204" pitchFamily="34" charset="0"/>
                        </a:rPr>
                        <a:t> the Tax base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85756260"/>
                  </a:ext>
                </a:extLst>
              </a:tr>
              <a:tr h="11783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Impose Excise duty at</a:t>
                      </a:r>
                      <a:r>
                        <a:rPr lang="en-US" sz="1800" kern="1200" baseline="0" dirty="0" smtClean="0">
                          <a:latin typeface="Century Gothic" panose="020B0502020202020204" pitchFamily="34" charset="0"/>
                        </a:rPr>
                        <a:t> 15% on all juices including powders for reconstruction like tang and dilute to taste drinks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Widen the Tax</a:t>
                      </a:r>
                      <a:r>
                        <a:rPr lang="en-US" sz="1800" kern="1200" baseline="0" dirty="0" smtClean="0">
                          <a:latin typeface="Century Gothic" panose="020B0502020202020204" pitchFamily="34" charset="0"/>
                        </a:rPr>
                        <a:t> base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60647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87025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75656" y="-9828"/>
            <a:ext cx="7668344" cy="88215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TAX POLICY CHANGES FY 2018-19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5008" y="872322"/>
            <a:ext cx="8928992" cy="566873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EXCISE DUTY	</a:t>
            </a:r>
          </a:p>
          <a:p>
            <a:pPr marL="0" indent="0">
              <a:buNone/>
            </a:pPr>
            <a:endParaRPr lang="en-US" b="1" dirty="0" smtClean="0"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9C37E-C042-454E-995F-F3342F53AF0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560149"/>
              </p:ext>
            </p:extLst>
          </p:nvPr>
        </p:nvGraphicFramePr>
        <p:xfrm>
          <a:off x="35496" y="1332914"/>
          <a:ext cx="9108504" cy="538856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54252">
                  <a:extLst>
                    <a:ext uri="{9D8B030D-6E8A-4147-A177-3AD203B41FA5}">
                      <a16:colId xmlns="" xmlns:a16="http://schemas.microsoft.com/office/drawing/2014/main" val="2524111875"/>
                    </a:ext>
                  </a:extLst>
                </a:gridCol>
                <a:gridCol w="4554252">
                  <a:extLst>
                    <a:ext uri="{9D8B030D-6E8A-4147-A177-3AD203B41FA5}">
                      <a16:colId xmlns="" xmlns:a16="http://schemas.microsoft.com/office/drawing/2014/main" val="534774542"/>
                    </a:ext>
                  </a:extLst>
                </a:gridCol>
              </a:tblGrid>
              <a:tr h="33433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Policy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Justification</a:t>
                      </a:r>
                      <a:r>
                        <a:rPr lang="en-US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23924882"/>
                  </a:ext>
                </a:extLst>
              </a:tr>
              <a:tr h="106822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Harmonize</a:t>
                      </a:r>
                      <a:r>
                        <a:rPr lang="en-US" baseline="0" dirty="0" smtClean="0">
                          <a:latin typeface="Century Gothic" panose="020B0502020202020204" pitchFamily="34" charset="0"/>
                        </a:rPr>
                        <a:t> excise duty of 12% on all telecommunications services (phone talk time on mobile phones , landlines, value added services)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Rationalize</a:t>
                      </a:r>
                      <a:r>
                        <a:rPr lang="en-US" sz="1800" kern="1200" baseline="0" dirty="0" smtClean="0">
                          <a:latin typeface="Century Gothic" panose="020B0502020202020204" pitchFamily="34" charset="0"/>
                        </a:rPr>
                        <a:t> excise related telecommunications services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7987194"/>
                  </a:ext>
                </a:extLst>
              </a:tr>
              <a:tr h="57519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latin typeface="Century Gothic" panose="020B0502020202020204" pitchFamily="34" charset="0"/>
                        </a:rPr>
                        <a:t>Increase excise duty on diesel and petrol by </a:t>
                      </a:r>
                      <a:r>
                        <a:rPr lang="en-US" sz="1800" kern="1200" baseline="0" dirty="0" err="1" smtClean="0">
                          <a:latin typeface="Century Gothic" panose="020B0502020202020204" pitchFamily="34" charset="0"/>
                        </a:rPr>
                        <a:t>Shs</a:t>
                      </a:r>
                      <a:r>
                        <a:rPr lang="en-US" sz="1800" kern="1200" baseline="0" dirty="0" smtClean="0">
                          <a:latin typeface="Century Gothic" panose="020B0502020202020204" pitchFamily="34" charset="0"/>
                        </a:rPr>
                        <a:t>. 100 per </a:t>
                      </a:r>
                      <a:r>
                        <a:rPr lang="en-US" sz="1800" kern="1200" baseline="0" dirty="0" err="1" smtClean="0">
                          <a:latin typeface="Century Gothic" panose="020B0502020202020204" pitchFamily="34" charset="0"/>
                        </a:rPr>
                        <a:t>litre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Raise funds for road maintenance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6505401"/>
                  </a:ext>
                </a:extLst>
              </a:tr>
              <a:tr h="65224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Increase excise</a:t>
                      </a:r>
                      <a:r>
                        <a:rPr lang="en-US" sz="1800" kern="1200" baseline="0" dirty="0" smtClean="0">
                          <a:latin typeface="Century Gothic" panose="020B0502020202020204" pitchFamily="34" charset="0"/>
                        </a:rPr>
                        <a:t> duty on mobile money and bank charges from 10% to 15%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Enhance revenue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52472025"/>
                  </a:ext>
                </a:extLst>
              </a:tr>
              <a:tr h="57519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Impose</a:t>
                      </a:r>
                      <a:r>
                        <a:rPr lang="en-US" sz="1800" kern="1200" baseline="0" dirty="0" smtClean="0">
                          <a:latin typeface="Century Gothic" panose="020B0502020202020204" pitchFamily="34" charset="0"/>
                        </a:rPr>
                        <a:t> excise duty of </a:t>
                      </a:r>
                      <a:r>
                        <a:rPr lang="en-US" sz="1800" kern="1200" baseline="0" dirty="0" err="1" smtClean="0">
                          <a:latin typeface="Century Gothic" panose="020B0502020202020204" pitchFamily="34" charset="0"/>
                        </a:rPr>
                        <a:t>Shs</a:t>
                      </a:r>
                      <a:r>
                        <a:rPr lang="en-US" sz="1800" kern="1200" baseline="0" dirty="0" smtClean="0">
                          <a:latin typeface="Century Gothic" panose="020B0502020202020204" pitchFamily="34" charset="0"/>
                        </a:rPr>
                        <a:t>. 200,000 on motorcycles at first registration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Enhance Revenue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85756260"/>
                  </a:ext>
                </a:extLst>
              </a:tr>
              <a:tr h="95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Daily levy of </a:t>
                      </a:r>
                      <a:r>
                        <a:rPr lang="en-US" sz="1800" kern="1200" dirty="0" err="1" smtClean="0">
                          <a:latin typeface="Century Gothic" panose="020B0502020202020204" pitchFamily="34" charset="0"/>
                        </a:rPr>
                        <a:t>Shs</a:t>
                      </a:r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.</a:t>
                      </a:r>
                      <a:r>
                        <a:rPr lang="en-US" sz="1800" kern="1200" baseline="0" dirty="0" smtClean="0">
                          <a:latin typeface="Century Gothic" panose="020B0502020202020204" pitchFamily="34" charset="0"/>
                        </a:rPr>
                        <a:t> 200 on Over The Top services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Widen</a:t>
                      </a:r>
                      <a:r>
                        <a:rPr lang="en-US" sz="1800" kern="1200" baseline="0" dirty="0" smtClean="0">
                          <a:latin typeface="Century Gothic" panose="020B0502020202020204" pitchFamily="34" charset="0"/>
                        </a:rPr>
                        <a:t> the </a:t>
                      </a:r>
                      <a:r>
                        <a:rPr lang="en-US" sz="1800" kern="1200" baseline="0" dirty="0" err="1" smtClean="0">
                          <a:latin typeface="Century Gothic" panose="020B0502020202020204" pitchFamily="34" charset="0"/>
                        </a:rPr>
                        <a:t>Taxbase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60647357"/>
                  </a:ext>
                </a:extLst>
              </a:tr>
              <a:tr h="95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Reduce Excise duty on Sof</a:t>
                      </a:r>
                      <a:r>
                        <a:rPr lang="en-US" sz="1800" kern="1200" baseline="0" dirty="0" smtClean="0">
                          <a:latin typeface="Century Gothic" panose="020B0502020202020204" pitchFamily="34" charset="0"/>
                        </a:rPr>
                        <a:t>t Drinks from 13% to 12%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Improve return on investment in this</a:t>
                      </a:r>
                      <a:r>
                        <a:rPr lang="en-US" sz="1800" kern="1200" baseline="0" dirty="0" smtClean="0">
                          <a:latin typeface="Century Gothic" panose="020B0502020202020204" pitchFamily="34" charset="0"/>
                        </a:rPr>
                        <a:t> sector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18134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90791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75656" y="-9828"/>
            <a:ext cx="7668344" cy="88215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TAX POLICY CHANGES FY 2018-19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5008" y="872322"/>
            <a:ext cx="8928992" cy="566873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NON TAX REVENUES(NTR)	</a:t>
            </a:r>
          </a:p>
          <a:p>
            <a:pPr marL="0" indent="0">
              <a:buNone/>
            </a:pPr>
            <a:endParaRPr lang="en-US" b="1" dirty="0" smtClean="0"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9C37E-C042-454E-995F-F3342F53AF0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894356"/>
              </p:ext>
            </p:extLst>
          </p:nvPr>
        </p:nvGraphicFramePr>
        <p:xfrm>
          <a:off x="35496" y="1332914"/>
          <a:ext cx="9108504" cy="468837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54252">
                  <a:extLst>
                    <a:ext uri="{9D8B030D-6E8A-4147-A177-3AD203B41FA5}">
                      <a16:colId xmlns="" xmlns:a16="http://schemas.microsoft.com/office/drawing/2014/main" val="2524111875"/>
                    </a:ext>
                  </a:extLst>
                </a:gridCol>
                <a:gridCol w="4554252">
                  <a:extLst>
                    <a:ext uri="{9D8B030D-6E8A-4147-A177-3AD203B41FA5}">
                      <a16:colId xmlns="" xmlns:a16="http://schemas.microsoft.com/office/drawing/2014/main" val="534774542"/>
                    </a:ext>
                  </a:extLst>
                </a:gridCol>
              </a:tblGrid>
              <a:tr h="40932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Policy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Justification</a:t>
                      </a:r>
                      <a:r>
                        <a:rPr lang="en-US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23924882"/>
                  </a:ext>
                </a:extLst>
              </a:tr>
              <a:tr h="119546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Increase</a:t>
                      </a:r>
                      <a:r>
                        <a:rPr lang="en-US" baseline="0" dirty="0" smtClean="0">
                          <a:latin typeface="Century Gothic" panose="020B0502020202020204" pitchFamily="34" charset="0"/>
                        </a:rPr>
                        <a:t> motor vehicle first registration fees from </a:t>
                      </a:r>
                      <a:r>
                        <a:rPr lang="en-US" baseline="0" dirty="0" err="1" smtClean="0">
                          <a:latin typeface="Century Gothic" panose="020B0502020202020204" pitchFamily="34" charset="0"/>
                        </a:rPr>
                        <a:t>Shs</a:t>
                      </a:r>
                      <a:r>
                        <a:rPr lang="en-US" baseline="0" dirty="0" smtClean="0">
                          <a:latin typeface="Century Gothic" panose="020B0502020202020204" pitchFamily="34" charset="0"/>
                        </a:rPr>
                        <a:t>. 1,200,000 to </a:t>
                      </a:r>
                      <a:r>
                        <a:rPr lang="en-US" baseline="0" dirty="0" err="1" smtClean="0">
                          <a:latin typeface="Century Gothic" panose="020B0502020202020204" pitchFamily="34" charset="0"/>
                        </a:rPr>
                        <a:t>Shs</a:t>
                      </a:r>
                      <a:r>
                        <a:rPr lang="en-US" baseline="0" dirty="0" smtClean="0">
                          <a:latin typeface="Century Gothic" panose="020B0502020202020204" pitchFamily="34" charset="0"/>
                        </a:rPr>
                        <a:t>. 1,300,000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Enhance</a:t>
                      </a:r>
                      <a:r>
                        <a:rPr lang="en-US" sz="1800" kern="1200" baseline="0" dirty="0" smtClean="0">
                          <a:latin typeface="Century Gothic" panose="020B0502020202020204" pitchFamily="34" charset="0"/>
                        </a:rPr>
                        <a:t> Revenue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7987194"/>
                  </a:ext>
                </a:extLst>
              </a:tr>
              <a:tr h="102332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latin typeface="Century Gothic" panose="020B0502020202020204" pitchFamily="34" charset="0"/>
                        </a:rPr>
                        <a:t>Expand the scope of environmental levy to include goods vehicles over 7tonnes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Enhance Revenue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6505401"/>
                  </a:ext>
                </a:extLst>
              </a:tr>
              <a:tr h="133031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Ban on imports</a:t>
                      </a:r>
                      <a:r>
                        <a:rPr lang="en-US" sz="1800" kern="1200" baseline="0" dirty="0" smtClean="0">
                          <a:latin typeface="Century Gothic" panose="020B0502020202020204" pitchFamily="34" charset="0"/>
                        </a:rPr>
                        <a:t> of motorvehicles of 15 years and over from the year of manufacture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Reduce</a:t>
                      </a:r>
                      <a:r>
                        <a:rPr lang="en-US" sz="1800" kern="1200" baseline="0" dirty="0" smtClean="0">
                          <a:latin typeface="Century Gothic" panose="020B0502020202020204" pitchFamily="34" charset="0"/>
                        </a:rPr>
                        <a:t> pollution, save foreign exchange and provide a conducive environment for motor vehicle assembly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52472025"/>
                  </a:ext>
                </a:extLst>
              </a:tr>
              <a:tr h="72993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Review environment</a:t>
                      </a:r>
                      <a:r>
                        <a:rPr lang="en-US" sz="1800" kern="1200" baseline="0" dirty="0" smtClean="0">
                          <a:latin typeface="Century Gothic" panose="020B0502020202020204" pitchFamily="34" charset="0"/>
                        </a:rPr>
                        <a:t> levy on motor vehicles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Encourage importation of newer</a:t>
                      </a:r>
                      <a:r>
                        <a:rPr lang="en-US" sz="1800" kern="1200" baseline="0" dirty="0" smtClean="0">
                          <a:latin typeface="Century Gothic" panose="020B0502020202020204" pitchFamily="34" charset="0"/>
                        </a:rPr>
                        <a:t> motorvehicles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23735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79600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9C37E-C042-454E-995F-F3342F53AF0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9" y="0"/>
            <a:ext cx="9113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1523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9C37E-C042-454E-995F-F3342F53AF0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9" y="0"/>
            <a:ext cx="9113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7156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9C37E-C042-454E-995F-F3342F53AF0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9" y="0"/>
            <a:ext cx="9113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5763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9C37E-C042-454E-995F-F3342F53AF0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9" y="0"/>
            <a:ext cx="9113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6105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9C37E-C042-454E-995F-F3342F53AF0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2"/>
            <a:ext cx="9341703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007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9C37E-C042-454E-995F-F3342F53AF0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9" y="0"/>
            <a:ext cx="9113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6039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9C37E-C042-454E-995F-F3342F53AF0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9" y="0"/>
            <a:ext cx="9113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5894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ChangeArrowheads="1"/>
          </p:cNvSpPr>
          <p:nvPr/>
        </p:nvSpPr>
        <p:spPr bwMode="auto">
          <a:xfrm>
            <a:off x="914400" y="990600"/>
            <a:ext cx="75438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80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800">
              <a:solidFill>
                <a:prstClr val="black"/>
              </a:solidFill>
            </a:endParaRPr>
          </a:p>
        </p:txBody>
      </p:sp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r>
              <a:rPr lang="en-GB" altLang="en-US" b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What do we Do?</a:t>
            </a:r>
            <a:endParaRPr lang="en-US" altLang="en-US" b="1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533400" y="1295400"/>
          <a:ext cx="7924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515609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9C37E-C042-454E-995F-F3342F53AF0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9" y="0"/>
            <a:ext cx="9113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9659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9C37E-C042-454E-995F-F3342F53AF0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9" y="0"/>
            <a:ext cx="9113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340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9C37E-C042-454E-995F-F3342F53AF0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9" y="0"/>
            <a:ext cx="9113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292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9C37E-C042-454E-995F-F3342F53AF0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9" y="0"/>
            <a:ext cx="9113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9488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9C37E-C042-454E-995F-F3342F53AF0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9" y="0"/>
            <a:ext cx="9113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032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9C37E-C042-454E-995F-F3342F53AF0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9" y="0"/>
            <a:ext cx="9113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3598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25425"/>
            <a:ext cx="8001000" cy="762000"/>
          </a:xfrm>
        </p:spPr>
        <p:txBody>
          <a:bodyPr/>
          <a:lstStyle/>
          <a:p>
            <a:r>
              <a:rPr lang="en-GB" altLang="en-US" sz="3600" b="1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 Taxes Administered by URA</a:t>
            </a:r>
            <a:endParaRPr lang="en-US" altLang="en-US" sz="3600" b="1" smtClean="0">
              <a:solidFill>
                <a:schemeClr val="accent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0825" y="921418"/>
            <a:ext cx="4114800" cy="34766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2000" b="1" u="sng" dirty="0">
                <a:solidFill>
                  <a:prstClr val="white"/>
                </a:solidFill>
                <a:latin typeface="Bookman Old Style" panose="02050604050505020204" pitchFamily="18" charset="0"/>
              </a:rPr>
              <a:t>DOMESTIC TAXES:</a:t>
            </a:r>
            <a:endParaRPr lang="en-US" sz="2000" b="1" u="sng" dirty="0">
              <a:solidFill>
                <a:prstClr val="white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white"/>
                </a:solidFill>
                <a:latin typeface="Bookman Old Style" panose="02050604050505020204" pitchFamily="18" charset="0"/>
              </a:rPr>
              <a:t>Corporation Tax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white"/>
                </a:solidFill>
                <a:latin typeface="Bookman Old Style" panose="02050604050505020204" pitchFamily="18" charset="0"/>
              </a:rPr>
              <a:t>Individual income tax (Forms: Presumptive, Business, Rental, PAYE, WHT)</a:t>
            </a:r>
            <a:endParaRPr lang="en-US" sz="2000" dirty="0">
              <a:solidFill>
                <a:prstClr val="white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white"/>
                </a:solidFill>
                <a:latin typeface="Bookman Old Style" panose="02050604050505020204" pitchFamily="18" charset="0"/>
              </a:rPr>
              <a:t>Value Added Tax – VAT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white"/>
                </a:solidFill>
                <a:latin typeface="Bookman Old Style" panose="02050604050505020204" pitchFamily="18" charset="0"/>
              </a:rPr>
              <a:t>Gaming and Pool Tax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white"/>
                </a:solidFill>
                <a:latin typeface="Bookman Old Style" panose="02050604050505020204" pitchFamily="18" charset="0"/>
              </a:rPr>
              <a:t>Local Excise Duty</a:t>
            </a:r>
          </a:p>
        </p:txBody>
      </p:sp>
      <p:sp>
        <p:nvSpPr>
          <p:cNvPr id="4" name="Rectangle 3"/>
          <p:cNvSpPr/>
          <p:nvPr/>
        </p:nvSpPr>
        <p:spPr>
          <a:xfrm>
            <a:off x="5076056" y="858610"/>
            <a:ext cx="3765550" cy="3831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b="1" u="sng" dirty="0">
                <a:solidFill>
                  <a:prstClr val="white"/>
                </a:solidFill>
                <a:latin typeface="Bookman Old Style" panose="02050604050505020204" pitchFamily="18" charset="0"/>
              </a:rPr>
              <a:t>CUSTOMS:</a:t>
            </a:r>
            <a:endParaRPr lang="en-US" b="1" u="sng" dirty="0">
              <a:solidFill>
                <a:prstClr val="white"/>
              </a:solidFill>
              <a:latin typeface="Bookman Old Style" panose="0205060405050502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  <a:latin typeface="Bookman Old Style" panose="02050604050505020204" pitchFamily="18" charset="0"/>
              </a:rPr>
              <a:t>Import Duty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  <a:latin typeface="Bookman Old Style" panose="02050604050505020204" pitchFamily="18" charset="0"/>
              </a:rPr>
              <a:t>Excise Duty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  <a:latin typeface="Bookman Old Style" panose="02050604050505020204" pitchFamily="18" charset="0"/>
              </a:rPr>
              <a:t>VAT on Imports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  <a:latin typeface="Bookman Old Style" panose="02050604050505020204" pitchFamily="18" charset="0"/>
              </a:rPr>
              <a:t>Exports duty on hides, fish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  <a:latin typeface="Bookman Old Style" panose="02050604050505020204" pitchFamily="18" charset="0"/>
              </a:rPr>
              <a:t>Environmental Levy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  <a:latin typeface="Bookman Old Style" panose="02050604050505020204" pitchFamily="18" charset="0"/>
              </a:rPr>
              <a:t>WHT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white"/>
                </a:solidFill>
                <a:latin typeface="Bookman Old Style" panose="02050604050505020204" pitchFamily="18" charset="0"/>
              </a:rPr>
              <a:t>Infrastructural </a:t>
            </a:r>
            <a:r>
              <a:rPr lang="en-GB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Levy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Domestic VAT</a:t>
            </a:r>
            <a:endParaRPr lang="en-GB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5105400"/>
            <a:ext cx="3429000" cy="1371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2000" b="1" u="sng" dirty="0">
                <a:solidFill>
                  <a:prstClr val="white"/>
                </a:solidFill>
                <a:latin typeface="Bookman Old Style" panose="02050604050505020204" pitchFamily="18" charset="0"/>
              </a:rPr>
              <a:t>NON-TAX</a:t>
            </a:r>
            <a:endParaRPr lang="en-US" sz="2000" b="1" u="sng" dirty="0">
              <a:solidFill>
                <a:prstClr val="white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white"/>
                </a:solidFill>
                <a:latin typeface="Bookman Old Style" panose="02050604050505020204" pitchFamily="18" charset="0"/>
              </a:rPr>
              <a:t>Stamp duty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white"/>
                </a:solidFill>
                <a:latin typeface="Bookman Old Style" panose="02050604050505020204" pitchFamily="18" charset="0"/>
              </a:rPr>
              <a:t>Licence fees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prstClr val="white"/>
                </a:solidFill>
                <a:latin typeface="Bookman Old Style" panose="02050604050505020204" pitchFamily="18" charset="0"/>
              </a:rPr>
              <a:t>etc.</a:t>
            </a:r>
            <a:endParaRPr lang="en-US" sz="2000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5105400"/>
            <a:ext cx="41148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sz="2000" b="1" u="sng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>
              <a:defRPr/>
            </a:pPr>
            <a:r>
              <a:rPr lang="en-GB" sz="2000" b="1" u="sng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OTHER </a:t>
            </a:r>
            <a:r>
              <a:rPr lang="en-GB" sz="2000" b="1" u="sng" dirty="0">
                <a:solidFill>
                  <a:prstClr val="black"/>
                </a:solidFill>
                <a:latin typeface="Bookman Old Style" panose="02050604050505020204" pitchFamily="18" charset="0"/>
              </a:rPr>
              <a:t>NON-TAX</a:t>
            </a:r>
            <a:endParaRPr lang="en-US" sz="2000" b="1" u="sng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Bookman Old Style" panose="02050604050505020204" pitchFamily="18" charset="0"/>
              </a:rPr>
              <a:t>For MDAs</a:t>
            </a:r>
            <a:endParaRPr lang="en-US" sz="20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32751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315200" cy="847725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URA Compliance Requirements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152400" y="1143000"/>
          <a:ext cx="8839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681067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284288" y="127000"/>
            <a:ext cx="7554912" cy="11684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chemeClr val="accent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Support provided to ease </a:t>
            </a:r>
            <a:r>
              <a:rPr lang="en-US" sz="3600" b="1" dirty="0">
                <a:solidFill>
                  <a:schemeClr val="accent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600" b="1" dirty="0" smtClean="0">
                <a:solidFill>
                  <a:schemeClr val="accent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ompliance</a:t>
            </a:r>
            <a:r>
              <a:rPr lang="en-US" sz="28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b="1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8077200" cy="4648200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400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sz="1800" b="1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Tax education…</a:t>
            </a:r>
            <a:r>
              <a:rPr lang="en-US" sz="18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en-US" sz="1800" b="1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a right of a tax payer to know about taxes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sz="1800" b="1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Stakeholder Engagements </a:t>
            </a:r>
            <a:r>
              <a:rPr lang="en-US" sz="18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(…continuous engagement) 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sz="1800" b="1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Cost effective  tax compliance environment</a:t>
            </a:r>
            <a:r>
              <a:rPr lang="en-US" sz="18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1  Online registration and filing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 Various payment platforms	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3  Increased visibility (38 DT office locations, BMS in 		    Kampala Metro)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Call center services and social media platforms 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GB" alt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Advance Ruling for transactions where tax implication </a:t>
            </a:r>
            <a:r>
              <a:rPr lang="en-GB" altLang="en-US" sz="18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	</a:t>
            </a:r>
            <a:r>
              <a:rPr lang="en-GB" alt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GB" altLang="en-US" sz="18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    is unknown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	</a:t>
            </a:r>
            <a:r>
              <a:rPr lang="en-GB" altLang="en-US" sz="18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6. Tax </a:t>
            </a:r>
            <a:r>
              <a:rPr lang="en-GB" altLang="en-US" sz="1800" dirty="0" smtClean="0">
                <a:solidFill>
                  <a:srgbClr val="0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Dispute </a:t>
            </a:r>
            <a:r>
              <a:rPr lang="en-GB" altLang="en-US" sz="1800" dirty="0">
                <a:solidFill>
                  <a:srgbClr val="0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Mechanism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altLang="en-US" sz="18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dirty="0" smtClean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4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>
              <a:defRPr/>
            </a:pPr>
            <a:endParaRPr lang="en-GB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74673273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Fiscal Policy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A5459-4459-4A25-A035-16AD33003B2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406427"/>
            <a:ext cx="4187825" cy="4252787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417639"/>
            <a:ext cx="4041775" cy="425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9733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9632" y="-15641"/>
            <a:ext cx="7884368" cy="915242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TAX POLICY CHANGES FY 2018-19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5008" y="872322"/>
            <a:ext cx="8928992" cy="566873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INCOME TAX</a:t>
            </a:r>
          </a:p>
          <a:p>
            <a:pPr marL="0" indent="0">
              <a:buNone/>
            </a:pPr>
            <a:endParaRPr lang="en-US" b="1" dirty="0" smtClean="0"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9C37E-C042-454E-995F-F3342F53AF0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057000"/>
              </p:ext>
            </p:extLst>
          </p:nvPr>
        </p:nvGraphicFramePr>
        <p:xfrm>
          <a:off x="215008" y="1397000"/>
          <a:ext cx="8821488" cy="464076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10744">
                  <a:extLst>
                    <a:ext uri="{9D8B030D-6E8A-4147-A177-3AD203B41FA5}">
                      <a16:colId xmlns="" xmlns:a16="http://schemas.microsoft.com/office/drawing/2014/main" val="2524111875"/>
                    </a:ext>
                  </a:extLst>
                </a:gridCol>
                <a:gridCol w="4410744">
                  <a:extLst>
                    <a:ext uri="{9D8B030D-6E8A-4147-A177-3AD203B41FA5}">
                      <a16:colId xmlns="" xmlns:a16="http://schemas.microsoft.com/office/drawing/2014/main" val="534774542"/>
                    </a:ext>
                  </a:extLst>
                </a:gridCol>
              </a:tblGrid>
              <a:tr h="41798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Policy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Justification</a:t>
                      </a:r>
                      <a:r>
                        <a:rPr lang="en-US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23924882"/>
                  </a:ext>
                </a:extLst>
              </a:tr>
              <a:tr h="120217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Introduce 10% Withholding Tax on Commissions by Telecom Companies</a:t>
                      </a:r>
                    </a:p>
                    <a:p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Enhance Tax Compliance among commission agents who have not been paying tax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7987194"/>
                  </a:ext>
                </a:extLst>
              </a:tr>
              <a:tr h="163598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Clarify on Taxation of offshore indirect transfers of interest by imposing tax on a direct or indirect sale of an asset connected to Uganda by a none-resident person </a:t>
                      </a:r>
                    </a:p>
                    <a:p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Minimize Tax avoidance arising from indirect sale assets connected to Uganda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6505401"/>
                  </a:ext>
                </a:extLst>
              </a:tr>
              <a:tr h="128325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Apply withholding Tax on all Winnings of Gaming, Sports and Pool Betting Payments </a:t>
                      </a:r>
                    </a:p>
                    <a:p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Clarify the scope</a:t>
                      </a:r>
                      <a:r>
                        <a:rPr lang="en-US" sz="1800" kern="1200" baseline="0" dirty="0" smtClean="0">
                          <a:latin typeface="Century Gothic" panose="020B0502020202020204" pitchFamily="34" charset="0"/>
                        </a:rPr>
                        <a:t> to include all gaming activities(online, virtual, </a:t>
                      </a:r>
                      <a:r>
                        <a:rPr lang="en-US" sz="1800" kern="1200" baseline="0" dirty="0" err="1" smtClean="0">
                          <a:latin typeface="Century Gothic" panose="020B0502020202020204" pitchFamily="34" charset="0"/>
                        </a:rPr>
                        <a:t>etc</a:t>
                      </a:r>
                      <a:r>
                        <a:rPr lang="en-US" sz="1800" kern="1200" baseline="0" dirty="0" smtClean="0">
                          <a:latin typeface="Century Gothic" panose="020B0502020202020204" pitchFamily="34" charset="0"/>
                        </a:rPr>
                        <a:t>)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31720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7006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75656" y="-9828"/>
            <a:ext cx="7668344" cy="88215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TAX POLICY CHANGES FY 2018-19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5008" y="872322"/>
            <a:ext cx="8928992" cy="566873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INCOME TAX</a:t>
            </a:r>
          </a:p>
          <a:p>
            <a:pPr marL="0" indent="0">
              <a:buNone/>
            </a:pPr>
            <a:endParaRPr lang="en-US" b="1" dirty="0" smtClean="0"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9C37E-C042-454E-995F-F3342F53AF0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546260"/>
              </p:ext>
            </p:extLst>
          </p:nvPr>
        </p:nvGraphicFramePr>
        <p:xfrm>
          <a:off x="215008" y="1397000"/>
          <a:ext cx="8928992" cy="47789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64496">
                  <a:extLst>
                    <a:ext uri="{9D8B030D-6E8A-4147-A177-3AD203B41FA5}">
                      <a16:colId xmlns="" xmlns:a16="http://schemas.microsoft.com/office/drawing/2014/main" val="2524111875"/>
                    </a:ext>
                  </a:extLst>
                </a:gridCol>
                <a:gridCol w="4464496">
                  <a:extLst>
                    <a:ext uri="{9D8B030D-6E8A-4147-A177-3AD203B41FA5}">
                      <a16:colId xmlns="" xmlns:a16="http://schemas.microsoft.com/office/drawing/2014/main" val="534774542"/>
                    </a:ext>
                  </a:extLst>
                </a:gridCol>
              </a:tblGrid>
              <a:tr h="711140">
                <a:tc>
                  <a:txBody>
                    <a:bodyPr/>
                    <a:lstStyle/>
                    <a:p>
                      <a:r>
                        <a:rPr lang="en-US" dirty="0" smtClean="0"/>
                        <a:t>Policy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Justification</a:t>
                      </a:r>
                      <a:r>
                        <a:rPr lang="en-US" baseline="0" dirty="0" smtClean="0"/>
                        <a:t> 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23924882"/>
                  </a:ext>
                </a:extLst>
              </a:tr>
              <a:tr h="20453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Align</a:t>
                      </a:r>
                      <a:r>
                        <a:rPr lang="en-US" baseline="0" dirty="0" smtClean="0">
                          <a:latin typeface="Century Gothic" panose="020B0502020202020204" pitchFamily="34" charset="0"/>
                        </a:rPr>
                        <a:t> the treatment of returnable containers by manufacturers with accounting treatment</a:t>
                      </a:r>
                      <a:endParaRPr lang="en-US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n-US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Widen the Tax base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7987194"/>
                  </a:ext>
                </a:extLst>
              </a:tr>
              <a:tr h="202245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Strengthen</a:t>
                      </a:r>
                      <a:r>
                        <a:rPr lang="en-US" baseline="0" dirty="0" smtClean="0">
                          <a:latin typeface="Century Gothic" panose="020B0502020202020204" pitchFamily="34" charset="0"/>
                        </a:rPr>
                        <a:t> the effectiveness of the current limitation of excessive interest deduction (thin capitalization)</a:t>
                      </a:r>
                      <a:endParaRPr lang="en-US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Widen the Tax base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6505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783637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75656" y="-9828"/>
            <a:ext cx="7668344" cy="88215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TAX POLICY CHANGES FY 2018-19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5008" y="872322"/>
            <a:ext cx="8928992" cy="566873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VALUE ADDED TAX (VAT)</a:t>
            </a:r>
          </a:p>
          <a:p>
            <a:pPr marL="0" indent="0">
              <a:buNone/>
            </a:pPr>
            <a:endParaRPr lang="en-US" b="1" dirty="0" smtClean="0"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9C37E-C042-454E-995F-F3342F53AF0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792571"/>
              </p:ext>
            </p:extLst>
          </p:nvPr>
        </p:nvGraphicFramePr>
        <p:xfrm>
          <a:off x="203265" y="1378775"/>
          <a:ext cx="8928992" cy="536826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64496">
                  <a:extLst>
                    <a:ext uri="{9D8B030D-6E8A-4147-A177-3AD203B41FA5}">
                      <a16:colId xmlns="" xmlns:a16="http://schemas.microsoft.com/office/drawing/2014/main" val="2524111875"/>
                    </a:ext>
                  </a:extLst>
                </a:gridCol>
                <a:gridCol w="4464496">
                  <a:extLst>
                    <a:ext uri="{9D8B030D-6E8A-4147-A177-3AD203B41FA5}">
                      <a16:colId xmlns="" xmlns:a16="http://schemas.microsoft.com/office/drawing/2014/main" val="534774542"/>
                    </a:ext>
                  </a:extLst>
                </a:gridCol>
              </a:tblGrid>
              <a:tr h="540179">
                <a:tc>
                  <a:txBody>
                    <a:bodyPr/>
                    <a:lstStyle/>
                    <a:p>
                      <a:r>
                        <a:rPr lang="en-US" dirty="0" smtClean="0"/>
                        <a:t>Policy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Justification</a:t>
                      </a:r>
                      <a:r>
                        <a:rPr lang="en-US" baseline="0" dirty="0" smtClean="0"/>
                        <a:t> 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23924882"/>
                  </a:ext>
                </a:extLst>
              </a:tr>
              <a:tr h="116950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Clarify</a:t>
                      </a:r>
                      <a:r>
                        <a:rPr lang="en-US" baseline="0" dirty="0" smtClean="0">
                          <a:latin typeface="Century Gothic" panose="020B0502020202020204" pitchFamily="34" charset="0"/>
                        </a:rPr>
                        <a:t> the Obligation of foreign based remote service providers to account for VAT in Uganda</a:t>
                      </a:r>
                      <a:endParaRPr lang="en-US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Widen the tax base and</a:t>
                      </a:r>
                      <a:r>
                        <a:rPr lang="en-US" sz="1800" kern="1200" baseline="0" dirty="0" smtClean="0">
                          <a:latin typeface="Century Gothic" panose="020B0502020202020204" pitchFamily="34" charset="0"/>
                        </a:rPr>
                        <a:t> enforce compliance for online services consumed in Uganda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7987194"/>
                  </a:ext>
                </a:extLst>
              </a:tr>
              <a:tr h="89961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Exclude goods for private</a:t>
                      </a:r>
                      <a:r>
                        <a:rPr lang="en-US" baseline="0" dirty="0" smtClean="0">
                          <a:latin typeface="Century Gothic" panose="020B0502020202020204" pitchFamily="34" charset="0"/>
                        </a:rPr>
                        <a:t> use from the scope of the application of the VAT deemed payment provisions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Widen the Tax base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6505401"/>
                  </a:ext>
                </a:extLst>
              </a:tr>
              <a:tr h="113865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Oblige Government Ministries , Departments and Agencies and designated persons to with VAT on their purchases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Enhance compliance where suppliers have not been consistent in filing and</a:t>
                      </a:r>
                      <a:r>
                        <a:rPr lang="en-US" sz="1800" kern="1200" baseline="0" dirty="0" smtClean="0">
                          <a:latin typeface="Century Gothic" panose="020B0502020202020204" pitchFamily="34" charset="0"/>
                        </a:rPr>
                        <a:t> paying VAT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52472025"/>
                  </a:ext>
                </a:extLst>
              </a:tr>
              <a:tr h="153625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Streamline</a:t>
                      </a:r>
                      <a:r>
                        <a:rPr lang="en-US" sz="1800" kern="1200" baseline="0" dirty="0" smtClean="0">
                          <a:latin typeface="Century Gothic" panose="020B0502020202020204" pitchFamily="34" charset="0"/>
                        </a:rPr>
                        <a:t> carry forward of VAT offsets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Enhance compliance and</a:t>
                      </a:r>
                      <a:r>
                        <a:rPr lang="en-US" sz="1800" kern="1200" baseline="0" dirty="0" smtClean="0">
                          <a:latin typeface="Century Gothic" panose="020B0502020202020204" pitchFamily="34" charset="0"/>
                        </a:rPr>
                        <a:t> minimize abuse of offsets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86573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0520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6979</TotalTime>
  <Words>772</Words>
  <Application>Microsoft Office PowerPoint</Application>
  <PresentationFormat>On-screen Show (4:3)</PresentationFormat>
  <Paragraphs>169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Bookman Old Style</vt:lpstr>
      <vt:lpstr>Calibri</vt:lpstr>
      <vt:lpstr>Century Gothic</vt:lpstr>
      <vt:lpstr>Symbol</vt:lpstr>
      <vt:lpstr>Times New Roman</vt:lpstr>
      <vt:lpstr>Office Theme</vt:lpstr>
      <vt:lpstr>Custom Design</vt:lpstr>
      <vt:lpstr>PowerPoint Presentation</vt:lpstr>
      <vt:lpstr>What do we Do?</vt:lpstr>
      <vt:lpstr> Taxes Administered by URA</vt:lpstr>
      <vt:lpstr>URA Compliance Requirements</vt:lpstr>
      <vt:lpstr> Support provided to ease Compliance </vt:lpstr>
      <vt:lpstr>Fiscal Policy Process</vt:lpstr>
      <vt:lpstr>TAX POLICY CHANGES FY 2018-19</vt:lpstr>
      <vt:lpstr>TAX POLICY CHANGES FY 2018-19</vt:lpstr>
      <vt:lpstr>TAX POLICY CHANGES FY 2018-19</vt:lpstr>
      <vt:lpstr>TAX POLICY CHANGES FY 2018-19</vt:lpstr>
      <vt:lpstr>TAX POLICY CHANGES FY 2018-19</vt:lpstr>
      <vt:lpstr>TAX POLICY CHANGES FY 2018-19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jmuhawe</dc:creator>
  <cp:lastModifiedBy>Nakakawa Robinah</cp:lastModifiedBy>
  <cp:revision>915</cp:revision>
  <dcterms:created xsi:type="dcterms:W3CDTF">2011-08-24T14:59:08Z</dcterms:created>
  <dcterms:modified xsi:type="dcterms:W3CDTF">2018-07-13T06:29:02Z</dcterms:modified>
</cp:coreProperties>
</file>